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3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</p:sldIdLst>
  <p:sldSz cx="12192000" cy="6858000"/>
  <p:notesSz cx="6735763" cy="9866313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000000"/>
          </p15:clr>
        </p15:guide>
        <p15:guide id="2" pos="384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4E0156F1-4E73-459D-A83F-B508D1DFAC25}">
  <a:tblStyle styleId="{4E0156F1-4E73-459D-A83F-B508D1DFAC25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666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20285" cy="493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650" tIns="48325" rIns="96650" bIns="483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14060" y="0"/>
            <a:ext cx="2920285" cy="493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650" tIns="48325" rIns="96650" bIns="483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72345" y="4685566"/>
            <a:ext cx="5391072" cy="44414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650" tIns="48325" rIns="96650" bIns="48325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371132"/>
            <a:ext cx="2920285" cy="493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650" tIns="48325" rIns="96650" bIns="48325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14060" y="9371132"/>
            <a:ext cx="2920285" cy="493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650" tIns="48325" rIns="96650" bIns="483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97205172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>
            <a:spLocks noGrp="1"/>
          </p:cNvSpPr>
          <p:nvPr>
            <p:ph type="body" idx="1"/>
          </p:nvPr>
        </p:nvSpPr>
        <p:spPr>
          <a:xfrm>
            <a:off x="672345" y="4685566"/>
            <a:ext cx="5391072" cy="4441407"/>
          </a:xfrm>
          <a:prstGeom prst="rect">
            <a:avLst/>
          </a:prstGeom>
        </p:spPr>
        <p:txBody>
          <a:bodyPr spcFirstLastPara="1" wrap="square" lIns="96650" tIns="48325" rIns="96650" bIns="483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30362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10:notes"/>
          <p:cNvSpPr txBox="1">
            <a:spLocks noGrp="1"/>
          </p:cNvSpPr>
          <p:nvPr>
            <p:ph type="body" idx="1"/>
          </p:nvPr>
        </p:nvSpPr>
        <p:spPr>
          <a:xfrm>
            <a:off x="672345" y="4685566"/>
            <a:ext cx="5391072" cy="4441407"/>
          </a:xfrm>
          <a:prstGeom prst="rect">
            <a:avLst/>
          </a:prstGeom>
        </p:spPr>
        <p:txBody>
          <a:bodyPr spcFirstLastPara="1" wrap="square" lIns="96650" tIns="48325" rIns="96650" bIns="483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" name="Google Shape;190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20895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11:notes"/>
          <p:cNvSpPr txBox="1">
            <a:spLocks noGrp="1"/>
          </p:cNvSpPr>
          <p:nvPr>
            <p:ph type="body" idx="1"/>
          </p:nvPr>
        </p:nvSpPr>
        <p:spPr>
          <a:xfrm>
            <a:off x="672345" y="4685566"/>
            <a:ext cx="5391072" cy="4441407"/>
          </a:xfrm>
          <a:prstGeom prst="rect">
            <a:avLst/>
          </a:prstGeom>
        </p:spPr>
        <p:txBody>
          <a:bodyPr spcFirstLastPara="1" wrap="square" lIns="96650" tIns="48325" rIns="96650" bIns="483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1" name="Google Shape;201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2163670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12:notes"/>
          <p:cNvSpPr txBox="1">
            <a:spLocks noGrp="1"/>
          </p:cNvSpPr>
          <p:nvPr>
            <p:ph type="body" idx="1"/>
          </p:nvPr>
        </p:nvSpPr>
        <p:spPr>
          <a:xfrm>
            <a:off x="672345" y="4685566"/>
            <a:ext cx="5391072" cy="4441407"/>
          </a:xfrm>
          <a:prstGeom prst="rect">
            <a:avLst/>
          </a:prstGeom>
        </p:spPr>
        <p:txBody>
          <a:bodyPr spcFirstLastPara="1" wrap="square" lIns="96650" tIns="48325" rIns="96650" bIns="483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1" name="Google Shape;211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4413727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13:notes"/>
          <p:cNvSpPr txBox="1">
            <a:spLocks noGrp="1"/>
          </p:cNvSpPr>
          <p:nvPr>
            <p:ph type="body" idx="1"/>
          </p:nvPr>
        </p:nvSpPr>
        <p:spPr>
          <a:xfrm>
            <a:off x="672345" y="4685566"/>
            <a:ext cx="5391072" cy="4441407"/>
          </a:xfrm>
          <a:prstGeom prst="rect">
            <a:avLst/>
          </a:prstGeom>
        </p:spPr>
        <p:txBody>
          <a:bodyPr spcFirstLastPara="1" wrap="square" lIns="96650" tIns="48325" rIns="96650" bIns="483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1" name="Google Shape;221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666873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14:notes"/>
          <p:cNvSpPr txBox="1">
            <a:spLocks noGrp="1"/>
          </p:cNvSpPr>
          <p:nvPr>
            <p:ph type="body" idx="1"/>
          </p:nvPr>
        </p:nvSpPr>
        <p:spPr>
          <a:xfrm>
            <a:off x="672345" y="4685566"/>
            <a:ext cx="5391072" cy="4441407"/>
          </a:xfrm>
          <a:prstGeom prst="rect">
            <a:avLst/>
          </a:prstGeom>
        </p:spPr>
        <p:txBody>
          <a:bodyPr spcFirstLastPara="1" wrap="square" lIns="96650" tIns="48325" rIns="96650" bIns="483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2" name="Google Shape;232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0367474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15:notes"/>
          <p:cNvSpPr txBox="1">
            <a:spLocks noGrp="1"/>
          </p:cNvSpPr>
          <p:nvPr>
            <p:ph type="body" idx="1"/>
          </p:nvPr>
        </p:nvSpPr>
        <p:spPr>
          <a:xfrm>
            <a:off x="672345" y="4685566"/>
            <a:ext cx="5391072" cy="4441407"/>
          </a:xfrm>
          <a:prstGeom prst="rect">
            <a:avLst/>
          </a:prstGeom>
        </p:spPr>
        <p:txBody>
          <a:bodyPr spcFirstLastPara="1" wrap="square" lIns="96650" tIns="48325" rIns="96650" bIns="483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3" name="Google Shape;243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305603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16:notes"/>
          <p:cNvSpPr txBox="1">
            <a:spLocks noGrp="1"/>
          </p:cNvSpPr>
          <p:nvPr>
            <p:ph type="body" idx="1"/>
          </p:nvPr>
        </p:nvSpPr>
        <p:spPr>
          <a:xfrm>
            <a:off x="672345" y="4685566"/>
            <a:ext cx="5391072" cy="4441407"/>
          </a:xfrm>
          <a:prstGeom prst="rect">
            <a:avLst/>
          </a:prstGeom>
        </p:spPr>
        <p:txBody>
          <a:bodyPr spcFirstLastPara="1" wrap="square" lIns="96650" tIns="48325" rIns="96650" bIns="483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2" name="Google Shape;252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8051728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17:notes"/>
          <p:cNvSpPr txBox="1">
            <a:spLocks noGrp="1"/>
          </p:cNvSpPr>
          <p:nvPr>
            <p:ph type="body" idx="1"/>
          </p:nvPr>
        </p:nvSpPr>
        <p:spPr>
          <a:xfrm>
            <a:off x="672345" y="4685566"/>
            <a:ext cx="5391072" cy="4441407"/>
          </a:xfrm>
          <a:prstGeom prst="rect">
            <a:avLst/>
          </a:prstGeom>
        </p:spPr>
        <p:txBody>
          <a:bodyPr spcFirstLastPara="1" wrap="square" lIns="96650" tIns="48325" rIns="96650" bIns="483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6" name="Google Shape;266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9069721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18:notes"/>
          <p:cNvSpPr txBox="1">
            <a:spLocks noGrp="1"/>
          </p:cNvSpPr>
          <p:nvPr>
            <p:ph type="body" idx="1"/>
          </p:nvPr>
        </p:nvSpPr>
        <p:spPr>
          <a:xfrm>
            <a:off x="672345" y="4685566"/>
            <a:ext cx="5391072" cy="4441407"/>
          </a:xfrm>
          <a:prstGeom prst="rect">
            <a:avLst/>
          </a:prstGeom>
        </p:spPr>
        <p:txBody>
          <a:bodyPr spcFirstLastPara="1" wrap="square" lIns="96650" tIns="48325" rIns="96650" bIns="483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5" name="Google Shape;275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3398961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19:notes"/>
          <p:cNvSpPr txBox="1">
            <a:spLocks noGrp="1"/>
          </p:cNvSpPr>
          <p:nvPr>
            <p:ph type="body" idx="1"/>
          </p:nvPr>
        </p:nvSpPr>
        <p:spPr>
          <a:xfrm>
            <a:off x="672345" y="4685566"/>
            <a:ext cx="5391072" cy="4441407"/>
          </a:xfrm>
          <a:prstGeom prst="rect">
            <a:avLst/>
          </a:prstGeom>
        </p:spPr>
        <p:txBody>
          <a:bodyPr spcFirstLastPara="1" wrap="square" lIns="96650" tIns="48325" rIns="96650" bIns="483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6" name="Google Shape;286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077434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72345" y="4685566"/>
            <a:ext cx="5391072" cy="4441407"/>
          </a:xfrm>
          <a:prstGeom prst="rect">
            <a:avLst/>
          </a:prstGeom>
        </p:spPr>
        <p:txBody>
          <a:bodyPr spcFirstLastPara="1" wrap="square" lIns="96650" tIns="48325" rIns="96650" bIns="483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9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8694950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20:notes"/>
          <p:cNvSpPr txBox="1">
            <a:spLocks noGrp="1"/>
          </p:cNvSpPr>
          <p:nvPr>
            <p:ph type="body" idx="1"/>
          </p:nvPr>
        </p:nvSpPr>
        <p:spPr>
          <a:xfrm>
            <a:off x="672345" y="4685566"/>
            <a:ext cx="5391072" cy="4441407"/>
          </a:xfrm>
          <a:prstGeom prst="rect">
            <a:avLst/>
          </a:prstGeom>
        </p:spPr>
        <p:txBody>
          <a:bodyPr spcFirstLastPara="1" wrap="square" lIns="96650" tIns="48325" rIns="96650" bIns="483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9" name="Google Shape;299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2525736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21:notes"/>
          <p:cNvSpPr txBox="1">
            <a:spLocks noGrp="1"/>
          </p:cNvSpPr>
          <p:nvPr>
            <p:ph type="body" idx="1"/>
          </p:nvPr>
        </p:nvSpPr>
        <p:spPr>
          <a:xfrm>
            <a:off x="672345" y="4685566"/>
            <a:ext cx="5391072" cy="4441407"/>
          </a:xfrm>
          <a:prstGeom prst="rect">
            <a:avLst/>
          </a:prstGeom>
        </p:spPr>
        <p:txBody>
          <a:bodyPr spcFirstLastPara="1" wrap="square" lIns="96650" tIns="48325" rIns="96650" bIns="483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2" name="Google Shape;312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0258099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22:notes"/>
          <p:cNvSpPr txBox="1">
            <a:spLocks noGrp="1"/>
          </p:cNvSpPr>
          <p:nvPr>
            <p:ph type="body" idx="1"/>
          </p:nvPr>
        </p:nvSpPr>
        <p:spPr>
          <a:xfrm>
            <a:off x="672345" y="4685566"/>
            <a:ext cx="5391072" cy="4441407"/>
          </a:xfrm>
          <a:prstGeom prst="rect">
            <a:avLst/>
          </a:prstGeom>
        </p:spPr>
        <p:txBody>
          <a:bodyPr spcFirstLastPara="1" wrap="square" lIns="96650" tIns="48325" rIns="96650" bIns="483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1" name="Google Shape;321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3631491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23:notes"/>
          <p:cNvSpPr txBox="1">
            <a:spLocks noGrp="1"/>
          </p:cNvSpPr>
          <p:nvPr>
            <p:ph type="body" idx="1"/>
          </p:nvPr>
        </p:nvSpPr>
        <p:spPr>
          <a:xfrm>
            <a:off x="672345" y="4685566"/>
            <a:ext cx="5391072" cy="4441407"/>
          </a:xfrm>
          <a:prstGeom prst="rect">
            <a:avLst/>
          </a:prstGeom>
        </p:spPr>
        <p:txBody>
          <a:bodyPr spcFirstLastPara="1" wrap="square" lIns="96650" tIns="48325" rIns="96650" bIns="483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2" name="Google Shape;332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2509143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24:notes"/>
          <p:cNvSpPr txBox="1">
            <a:spLocks noGrp="1"/>
          </p:cNvSpPr>
          <p:nvPr>
            <p:ph type="body" idx="1"/>
          </p:nvPr>
        </p:nvSpPr>
        <p:spPr>
          <a:xfrm>
            <a:off x="672345" y="4685566"/>
            <a:ext cx="5391072" cy="4441407"/>
          </a:xfrm>
          <a:prstGeom prst="rect">
            <a:avLst/>
          </a:prstGeom>
        </p:spPr>
        <p:txBody>
          <a:bodyPr spcFirstLastPara="1" wrap="square" lIns="96650" tIns="48325" rIns="96650" bIns="483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3" name="Google Shape;343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7170019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p25:notes"/>
          <p:cNvSpPr txBox="1">
            <a:spLocks noGrp="1"/>
          </p:cNvSpPr>
          <p:nvPr>
            <p:ph type="body" idx="1"/>
          </p:nvPr>
        </p:nvSpPr>
        <p:spPr>
          <a:xfrm>
            <a:off x="672345" y="4685566"/>
            <a:ext cx="5391072" cy="4441407"/>
          </a:xfrm>
          <a:prstGeom prst="rect">
            <a:avLst/>
          </a:prstGeom>
        </p:spPr>
        <p:txBody>
          <a:bodyPr spcFirstLastPara="1" wrap="square" lIns="96650" tIns="48325" rIns="96650" bIns="483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2" name="Google Shape;352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2960751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p26:notes"/>
          <p:cNvSpPr txBox="1">
            <a:spLocks noGrp="1"/>
          </p:cNvSpPr>
          <p:nvPr>
            <p:ph type="body" idx="1"/>
          </p:nvPr>
        </p:nvSpPr>
        <p:spPr>
          <a:xfrm>
            <a:off x="672345" y="4685566"/>
            <a:ext cx="5391072" cy="4441407"/>
          </a:xfrm>
          <a:prstGeom prst="rect">
            <a:avLst/>
          </a:prstGeom>
        </p:spPr>
        <p:txBody>
          <a:bodyPr spcFirstLastPara="1" wrap="square" lIns="96650" tIns="48325" rIns="96650" bIns="483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1" name="Google Shape;361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6872053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Google Shape;370;p27:notes"/>
          <p:cNvSpPr txBox="1">
            <a:spLocks noGrp="1"/>
          </p:cNvSpPr>
          <p:nvPr>
            <p:ph type="body" idx="1"/>
          </p:nvPr>
        </p:nvSpPr>
        <p:spPr>
          <a:xfrm>
            <a:off x="672345" y="4685566"/>
            <a:ext cx="5391072" cy="4441407"/>
          </a:xfrm>
          <a:prstGeom prst="rect">
            <a:avLst/>
          </a:prstGeom>
        </p:spPr>
        <p:txBody>
          <a:bodyPr spcFirstLastPara="1" wrap="square" lIns="96650" tIns="48325" rIns="96650" bIns="483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1" name="Google Shape;371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250438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Google Shape;380;p28:notes"/>
          <p:cNvSpPr txBox="1">
            <a:spLocks noGrp="1"/>
          </p:cNvSpPr>
          <p:nvPr>
            <p:ph type="body" idx="1"/>
          </p:nvPr>
        </p:nvSpPr>
        <p:spPr>
          <a:xfrm>
            <a:off x="672345" y="4685566"/>
            <a:ext cx="5391072" cy="4441407"/>
          </a:xfrm>
          <a:prstGeom prst="rect">
            <a:avLst/>
          </a:prstGeom>
        </p:spPr>
        <p:txBody>
          <a:bodyPr spcFirstLastPara="1" wrap="square" lIns="96650" tIns="48325" rIns="96650" bIns="483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1" name="Google Shape;381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51264073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p29:notes"/>
          <p:cNvSpPr txBox="1">
            <a:spLocks noGrp="1"/>
          </p:cNvSpPr>
          <p:nvPr>
            <p:ph type="body" idx="1"/>
          </p:nvPr>
        </p:nvSpPr>
        <p:spPr>
          <a:xfrm>
            <a:off x="672345" y="4685566"/>
            <a:ext cx="5391072" cy="4441407"/>
          </a:xfrm>
          <a:prstGeom prst="rect">
            <a:avLst/>
          </a:prstGeom>
        </p:spPr>
        <p:txBody>
          <a:bodyPr spcFirstLastPara="1" wrap="square" lIns="96650" tIns="48325" rIns="96650" bIns="483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5" name="Google Shape;395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385678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:notes"/>
          <p:cNvSpPr txBox="1">
            <a:spLocks noGrp="1"/>
          </p:cNvSpPr>
          <p:nvPr>
            <p:ph type="body" idx="1"/>
          </p:nvPr>
        </p:nvSpPr>
        <p:spPr>
          <a:xfrm>
            <a:off x="672345" y="4685566"/>
            <a:ext cx="5391072" cy="4441407"/>
          </a:xfrm>
          <a:prstGeom prst="rect">
            <a:avLst/>
          </a:prstGeom>
        </p:spPr>
        <p:txBody>
          <a:bodyPr spcFirstLastPara="1" wrap="square" lIns="96650" tIns="48325" rIns="96650" bIns="483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954992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p30:notes"/>
          <p:cNvSpPr txBox="1">
            <a:spLocks noGrp="1"/>
          </p:cNvSpPr>
          <p:nvPr>
            <p:ph type="body" idx="1"/>
          </p:nvPr>
        </p:nvSpPr>
        <p:spPr>
          <a:xfrm>
            <a:off x="672345" y="4685566"/>
            <a:ext cx="5391072" cy="4441407"/>
          </a:xfrm>
          <a:prstGeom prst="rect">
            <a:avLst/>
          </a:prstGeom>
        </p:spPr>
        <p:txBody>
          <a:bodyPr spcFirstLastPara="1" wrap="square" lIns="96650" tIns="48325" rIns="96650" bIns="483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5" name="Google Shape;405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1775376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Google Shape;413;p31:notes"/>
          <p:cNvSpPr txBox="1">
            <a:spLocks noGrp="1"/>
          </p:cNvSpPr>
          <p:nvPr>
            <p:ph type="body" idx="1"/>
          </p:nvPr>
        </p:nvSpPr>
        <p:spPr>
          <a:xfrm>
            <a:off x="672345" y="4685566"/>
            <a:ext cx="5391072" cy="4441407"/>
          </a:xfrm>
          <a:prstGeom prst="rect">
            <a:avLst/>
          </a:prstGeom>
        </p:spPr>
        <p:txBody>
          <a:bodyPr spcFirstLastPara="1" wrap="square" lIns="96650" tIns="48325" rIns="96650" bIns="483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4" name="Google Shape;414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658422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p32:notes"/>
          <p:cNvSpPr txBox="1">
            <a:spLocks noGrp="1"/>
          </p:cNvSpPr>
          <p:nvPr>
            <p:ph type="body" idx="1"/>
          </p:nvPr>
        </p:nvSpPr>
        <p:spPr>
          <a:xfrm>
            <a:off x="672345" y="4685566"/>
            <a:ext cx="5391072" cy="4441407"/>
          </a:xfrm>
          <a:prstGeom prst="rect">
            <a:avLst/>
          </a:prstGeom>
        </p:spPr>
        <p:txBody>
          <a:bodyPr spcFirstLastPara="1" wrap="square" lIns="96650" tIns="48325" rIns="96650" bIns="483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3" name="Google Shape;423;p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817785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Google Shape;431;p33:notes"/>
          <p:cNvSpPr txBox="1">
            <a:spLocks noGrp="1"/>
          </p:cNvSpPr>
          <p:nvPr>
            <p:ph type="body" idx="1"/>
          </p:nvPr>
        </p:nvSpPr>
        <p:spPr>
          <a:xfrm>
            <a:off x="672345" y="4685566"/>
            <a:ext cx="5391072" cy="4441407"/>
          </a:xfrm>
          <a:prstGeom prst="rect">
            <a:avLst/>
          </a:prstGeom>
        </p:spPr>
        <p:txBody>
          <a:bodyPr spcFirstLastPara="1" wrap="square" lIns="96650" tIns="48325" rIns="96650" bIns="483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2" name="Google Shape;432;p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3519244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Google Shape;440;p34:notes"/>
          <p:cNvSpPr txBox="1">
            <a:spLocks noGrp="1"/>
          </p:cNvSpPr>
          <p:nvPr>
            <p:ph type="body" idx="1"/>
          </p:nvPr>
        </p:nvSpPr>
        <p:spPr>
          <a:xfrm>
            <a:off x="672345" y="4685566"/>
            <a:ext cx="5391072" cy="4441407"/>
          </a:xfrm>
          <a:prstGeom prst="rect">
            <a:avLst/>
          </a:prstGeom>
        </p:spPr>
        <p:txBody>
          <a:bodyPr spcFirstLastPara="1" wrap="square" lIns="96650" tIns="48325" rIns="96650" bIns="483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1" name="Google Shape;441;p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8625397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" name="Google Shape;449;p35:notes"/>
          <p:cNvSpPr txBox="1">
            <a:spLocks noGrp="1"/>
          </p:cNvSpPr>
          <p:nvPr>
            <p:ph type="body" idx="1"/>
          </p:nvPr>
        </p:nvSpPr>
        <p:spPr>
          <a:xfrm>
            <a:off x="672345" y="4685566"/>
            <a:ext cx="5391072" cy="4441407"/>
          </a:xfrm>
          <a:prstGeom prst="rect">
            <a:avLst/>
          </a:prstGeom>
        </p:spPr>
        <p:txBody>
          <a:bodyPr spcFirstLastPara="1" wrap="square" lIns="96650" tIns="48325" rIns="96650" bIns="483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0" name="Google Shape;450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6445530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Google Shape;456;p36:notes"/>
          <p:cNvSpPr txBox="1">
            <a:spLocks noGrp="1"/>
          </p:cNvSpPr>
          <p:nvPr>
            <p:ph type="body" idx="1"/>
          </p:nvPr>
        </p:nvSpPr>
        <p:spPr>
          <a:xfrm>
            <a:off x="672345" y="4685566"/>
            <a:ext cx="5391072" cy="4441407"/>
          </a:xfrm>
          <a:prstGeom prst="rect">
            <a:avLst/>
          </a:prstGeom>
        </p:spPr>
        <p:txBody>
          <a:bodyPr spcFirstLastPara="1" wrap="square" lIns="96650" tIns="48325" rIns="96650" bIns="483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7" name="Google Shape;457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7732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4:notes"/>
          <p:cNvSpPr txBox="1">
            <a:spLocks noGrp="1"/>
          </p:cNvSpPr>
          <p:nvPr>
            <p:ph type="body" idx="1"/>
          </p:nvPr>
        </p:nvSpPr>
        <p:spPr>
          <a:xfrm>
            <a:off x="672345" y="4685566"/>
            <a:ext cx="5391072" cy="4441407"/>
          </a:xfrm>
          <a:prstGeom prst="rect">
            <a:avLst/>
          </a:prstGeom>
        </p:spPr>
        <p:txBody>
          <a:bodyPr spcFirstLastPara="1" wrap="square" lIns="96650" tIns="48325" rIns="96650" bIns="483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830179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5:notes"/>
          <p:cNvSpPr txBox="1">
            <a:spLocks noGrp="1"/>
          </p:cNvSpPr>
          <p:nvPr>
            <p:ph type="body" idx="1"/>
          </p:nvPr>
        </p:nvSpPr>
        <p:spPr>
          <a:xfrm>
            <a:off x="672345" y="4685566"/>
            <a:ext cx="5391072" cy="4441407"/>
          </a:xfrm>
          <a:prstGeom prst="rect">
            <a:avLst/>
          </a:prstGeom>
        </p:spPr>
        <p:txBody>
          <a:bodyPr spcFirstLastPara="1" wrap="square" lIns="96650" tIns="48325" rIns="96650" bIns="483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27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684186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6:notes"/>
          <p:cNvSpPr txBox="1">
            <a:spLocks noGrp="1"/>
          </p:cNvSpPr>
          <p:nvPr>
            <p:ph type="body" idx="1"/>
          </p:nvPr>
        </p:nvSpPr>
        <p:spPr>
          <a:xfrm>
            <a:off x="672345" y="4685566"/>
            <a:ext cx="5391072" cy="4441407"/>
          </a:xfrm>
          <a:prstGeom prst="rect">
            <a:avLst/>
          </a:prstGeom>
        </p:spPr>
        <p:txBody>
          <a:bodyPr spcFirstLastPara="1" wrap="square" lIns="96650" tIns="48325" rIns="96650" bIns="483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" name="Google Shape;14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284816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7:notes"/>
          <p:cNvSpPr txBox="1">
            <a:spLocks noGrp="1"/>
          </p:cNvSpPr>
          <p:nvPr>
            <p:ph type="body" idx="1"/>
          </p:nvPr>
        </p:nvSpPr>
        <p:spPr>
          <a:xfrm>
            <a:off x="672345" y="4685566"/>
            <a:ext cx="5391072" cy="4441407"/>
          </a:xfrm>
          <a:prstGeom prst="rect">
            <a:avLst/>
          </a:prstGeom>
        </p:spPr>
        <p:txBody>
          <a:bodyPr spcFirstLastPara="1" wrap="square" lIns="96650" tIns="48325" rIns="96650" bIns="483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" name="Google Shape;152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63232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8:notes"/>
          <p:cNvSpPr txBox="1">
            <a:spLocks noGrp="1"/>
          </p:cNvSpPr>
          <p:nvPr>
            <p:ph type="body" idx="1"/>
          </p:nvPr>
        </p:nvSpPr>
        <p:spPr>
          <a:xfrm>
            <a:off x="672345" y="4685566"/>
            <a:ext cx="5391072" cy="4441407"/>
          </a:xfrm>
          <a:prstGeom prst="rect">
            <a:avLst/>
          </a:prstGeom>
        </p:spPr>
        <p:txBody>
          <a:bodyPr spcFirstLastPara="1" wrap="square" lIns="96650" tIns="48325" rIns="96650" bIns="483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5" name="Google Shape;165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38304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9:notes"/>
          <p:cNvSpPr txBox="1">
            <a:spLocks noGrp="1"/>
          </p:cNvSpPr>
          <p:nvPr>
            <p:ph type="body" idx="1"/>
          </p:nvPr>
        </p:nvSpPr>
        <p:spPr>
          <a:xfrm>
            <a:off x="672345" y="4685566"/>
            <a:ext cx="5391072" cy="4441407"/>
          </a:xfrm>
          <a:prstGeom prst="rect">
            <a:avLst/>
          </a:prstGeom>
        </p:spPr>
        <p:txBody>
          <a:bodyPr spcFirstLastPara="1" wrap="square" lIns="96650" tIns="48325" rIns="96650" bIns="483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4" name="Google Shape;174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329611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2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10972800" cy="45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2"/>
          <p:cNvSpPr txBox="1">
            <a:spLocks noGrp="1"/>
          </p:cNvSpPr>
          <p:nvPr>
            <p:ph type="dt" idx="10"/>
          </p:nvPr>
        </p:nvSpPr>
        <p:spPr>
          <a:xfrm>
            <a:off x="609600" y="6356350"/>
            <a:ext cx="28449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2"/>
          <p:cNvSpPr txBox="1">
            <a:spLocks noGrp="1"/>
          </p:cNvSpPr>
          <p:nvPr>
            <p:ph type="ftr" idx="11"/>
          </p:nvPr>
        </p:nvSpPr>
        <p:spPr>
          <a:xfrm>
            <a:off x="4165600" y="6356350"/>
            <a:ext cx="38607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2"/>
          <p:cNvSpPr txBox="1">
            <a:spLocks noGrp="1"/>
          </p:cNvSpPr>
          <p:nvPr>
            <p:ph type="sldNum" idx="12"/>
          </p:nvPr>
        </p:nvSpPr>
        <p:spPr>
          <a:xfrm>
            <a:off x="8737600" y="6356350"/>
            <a:ext cx="28449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1"/>
          <p:cNvSpPr txBox="1">
            <a:spLocks noGrp="1"/>
          </p:cNvSpPr>
          <p:nvPr>
            <p:ph type="title"/>
          </p:nvPr>
        </p:nvSpPr>
        <p:spPr>
          <a:xfrm>
            <a:off x="963084" y="4406903"/>
            <a:ext cx="10363200" cy="13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cap="none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1"/>
          <p:cNvSpPr txBox="1"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 rtl="0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 rtl="0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75" name="Google Shape;75;p11"/>
          <p:cNvSpPr txBox="1">
            <a:spLocks noGrp="1"/>
          </p:cNvSpPr>
          <p:nvPr>
            <p:ph type="dt" idx="10"/>
          </p:nvPr>
        </p:nvSpPr>
        <p:spPr>
          <a:xfrm>
            <a:off x="609600" y="6356350"/>
            <a:ext cx="28449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1"/>
          <p:cNvSpPr txBox="1">
            <a:spLocks noGrp="1"/>
          </p:cNvSpPr>
          <p:nvPr>
            <p:ph type="ftr" idx="11"/>
          </p:nvPr>
        </p:nvSpPr>
        <p:spPr>
          <a:xfrm>
            <a:off x="4165600" y="6356350"/>
            <a:ext cx="38607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1"/>
          <p:cNvSpPr txBox="1">
            <a:spLocks noGrp="1"/>
          </p:cNvSpPr>
          <p:nvPr>
            <p:ph type="sldNum" idx="12"/>
          </p:nvPr>
        </p:nvSpPr>
        <p:spPr>
          <a:xfrm>
            <a:off x="8737600" y="6356350"/>
            <a:ext cx="28449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2"/>
          <p:cNvSpPr txBox="1">
            <a:spLocks noGrp="1"/>
          </p:cNvSpPr>
          <p:nvPr>
            <p:ph type="ctrTitle"/>
          </p:nvPr>
        </p:nvSpPr>
        <p:spPr>
          <a:xfrm>
            <a:off x="914400" y="2130428"/>
            <a:ext cx="10363200" cy="147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2"/>
          <p:cNvSpPr txBox="1"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 rtl="0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 rtl="0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 rtl="0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81" name="Google Shape;81;p12"/>
          <p:cNvSpPr txBox="1">
            <a:spLocks noGrp="1"/>
          </p:cNvSpPr>
          <p:nvPr>
            <p:ph type="dt" idx="10"/>
          </p:nvPr>
        </p:nvSpPr>
        <p:spPr>
          <a:xfrm>
            <a:off x="609600" y="6356350"/>
            <a:ext cx="28449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2"/>
          <p:cNvSpPr txBox="1">
            <a:spLocks noGrp="1"/>
          </p:cNvSpPr>
          <p:nvPr>
            <p:ph type="ftr" idx="11"/>
          </p:nvPr>
        </p:nvSpPr>
        <p:spPr>
          <a:xfrm>
            <a:off x="4165600" y="6356350"/>
            <a:ext cx="38607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2"/>
          <p:cNvSpPr txBox="1">
            <a:spLocks noGrp="1"/>
          </p:cNvSpPr>
          <p:nvPr>
            <p:ph type="sldNum" idx="12"/>
          </p:nvPr>
        </p:nvSpPr>
        <p:spPr>
          <a:xfrm>
            <a:off x="8737600" y="6356350"/>
            <a:ext cx="28449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 txBox="1">
            <a:spLocks noGrp="1"/>
          </p:cNvSpPr>
          <p:nvPr>
            <p:ph type="title"/>
          </p:nvPr>
        </p:nvSpPr>
        <p:spPr>
          <a:xfrm rot="5400000">
            <a:off x="7285050" y="1828789"/>
            <a:ext cx="5851500" cy="27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3"/>
          <p:cNvSpPr txBox="1">
            <a:spLocks noGrp="1"/>
          </p:cNvSpPr>
          <p:nvPr>
            <p:ph type="body" idx="1"/>
          </p:nvPr>
        </p:nvSpPr>
        <p:spPr>
          <a:xfrm rot="5400000">
            <a:off x="1697000" y="-812861"/>
            <a:ext cx="5851500" cy="802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3"/>
          <p:cNvSpPr txBox="1">
            <a:spLocks noGrp="1"/>
          </p:cNvSpPr>
          <p:nvPr>
            <p:ph type="dt" idx="10"/>
          </p:nvPr>
        </p:nvSpPr>
        <p:spPr>
          <a:xfrm>
            <a:off x="609600" y="6356350"/>
            <a:ext cx="28449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3"/>
          <p:cNvSpPr txBox="1">
            <a:spLocks noGrp="1"/>
          </p:cNvSpPr>
          <p:nvPr>
            <p:ph type="ftr" idx="11"/>
          </p:nvPr>
        </p:nvSpPr>
        <p:spPr>
          <a:xfrm>
            <a:off x="4165600" y="6356350"/>
            <a:ext cx="38607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3"/>
          <p:cNvSpPr txBox="1">
            <a:spLocks noGrp="1"/>
          </p:cNvSpPr>
          <p:nvPr>
            <p:ph type="sldNum" idx="12"/>
          </p:nvPr>
        </p:nvSpPr>
        <p:spPr>
          <a:xfrm>
            <a:off x="8737600" y="6356350"/>
            <a:ext cx="28449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4"/>
          <p:cNvSpPr txBox="1"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4"/>
          <p:cNvSpPr txBox="1">
            <a:spLocks noGrp="1"/>
          </p:cNvSpPr>
          <p:nvPr>
            <p:ph type="body" idx="1"/>
          </p:nvPr>
        </p:nvSpPr>
        <p:spPr>
          <a:xfrm rot="5400000">
            <a:off x="3832950" y="-1623150"/>
            <a:ext cx="4526100" cy="109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0" name="Google Shape;30;p4"/>
          <p:cNvSpPr txBox="1">
            <a:spLocks noGrp="1"/>
          </p:cNvSpPr>
          <p:nvPr>
            <p:ph type="dt" idx="10"/>
          </p:nvPr>
        </p:nvSpPr>
        <p:spPr>
          <a:xfrm>
            <a:off x="609600" y="6356350"/>
            <a:ext cx="28449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4"/>
          <p:cNvSpPr txBox="1">
            <a:spLocks noGrp="1"/>
          </p:cNvSpPr>
          <p:nvPr>
            <p:ph type="ftr" idx="11"/>
          </p:nvPr>
        </p:nvSpPr>
        <p:spPr>
          <a:xfrm>
            <a:off x="4165600" y="6356350"/>
            <a:ext cx="38607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4"/>
          <p:cNvSpPr txBox="1">
            <a:spLocks noGrp="1"/>
          </p:cNvSpPr>
          <p:nvPr>
            <p:ph type="sldNum" idx="12"/>
          </p:nvPr>
        </p:nvSpPr>
        <p:spPr>
          <a:xfrm>
            <a:off x="8737600" y="6356350"/>
            <a:ext cx="28449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5"/>
          <p:cNvSpPr txBox="1">
            <a:spLocks noGrp="1"/>
          </p:cNvSpPr>
          <p:nvPr>
            <p:ph type="title"/>
          </p:nvPr>
        </p:nvSpPr>
        <p:spPr>
          <a:xfrm>
            <a:off x="2389717" y="4800600"/>
            <a:ext cx="7315200" cy="56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5"/>
          <p:cNvSpPr>
            <a:spLocks noGrp="1"/>
          </p:cNvSpPr>
          <p:nvPr>
            <p:ph type="pic" idx="2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36" name="Google Shape;36;p5"/>
          <p:cNvSpPr txBox="1">
            <a:spLocks noGrp="1"/>
          </p:cNvSpPr>
          <p:nvPr>
            <p:ph type="body" idx="1"/>
          </p:nvPr>
        </p:nvSpPr>
        <p:spPr>
          <a:xfrm>
            <a:off x="2389717" y="5367338"/>
            <a:ext cx="7315200" cy="8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37" name="Google Shape;37;p5"/>
          <p:cNvSpPr txBox="1">
            <a:spLocks noGrp="1"/>
          </p:cNvSpPr>
          <p:nvPr>
            <p:ph type="dt" idx="10"/>
          </p:nvPr>
        </p:nvSpPr>
        <p:spPr>
          <a:xfrm>
            <a:off x="609600" y="6356350"/>
            <a:ext cx="28449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5"/>
          <p:cNvSpPr txBox="1">
            <a:spLocks noGrp="1"/>
          </p:cNvSpPr>
          <p:nvPr>
            <p:ph type="ftr" idx="11"/>
          </p:nvPr>
        </p:nvSpPr>
        <p:spPr>
          <a:xfrm>
            <a:off x="4165600" y="6356350"/>
            <a:ext cx="38607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5"/>
          <p:cNvSpPr txBox="1">
            <a:spLocks noGrp="1"/>
          </p:cNvSpPr>
          <p:nvPr>
            <p:ph type="sldNum" idx="12"/>
          </p:nvPr>
        </p:nvSpPr>
        <p:spPr>
          <a:xfrm>
            <a:off x="8737600" y="6356350"/>
            <a:ext cx="28449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 txBox="1">
            <a:spLocks noGrp="1"/>
          </p:cNvSpPr>
          <p:nvPr>
            <p:ph type="title"/>
          </p:nvPr>
        </p:nvSpPr>
        <p:spPr>
          <a:xfrm>
            <a:off x="609602" y="273050"/>
            <a:ext cx="4011000" cy="116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6"/>
          <p:cNvSpPr txBox="1">
            <a:spLocks noGrp="1"/>
          </p:cNvSpPr>
          <p:nvPr>
            <p:ph type="body" idx="1"/>
          </p:nvPr>
        </p:nvSpPr>
        <p:spPr>
          <a:xfrm>
            <a:off x="4766733" y="273052"/>
            <a:ext cx="6815700" cy="585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43" name="Google Shape;43;p6"/>
          <p:cNvSpPr txBox="1">
            <a:spLocks noGrp="1"/>
          </p:cNvSpPr>
          <p:nvPr>
            <p:ph type="body" idx="2"/>
          </p:nvPr>
        </p:nvSpPr>
        <p:spPr>
          <a:xfrm>
            <a:off x="609602" y="1435102"/>
            <a:ext cx="4011000" cy="469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44" name="Google Shape;44;p6"/>
          <p:cNvSpPr txBox="1">
            <a:spLocks noGrp="1"/>
          </p:cNvSpPr>
          <p:nvPr>
            <p:ph type="dt" idx="10"/>
          </p:nvPr>
        </p:nvSpPr>
        <p:spPr>
          <a:xfrm>
            <a:off x="609600" y="6356350"/>
            <a:ext cx="28449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6"/>
          <p:cNvSpPr txBox="1">
            <a:spLocks noGrp="1"/>
          </p:cNvSpPr>
          <p:nvPr>
            <p:ph type="ftr" idx="11"/>
          </p:nvPr>
        </p:nvSpPr>
        <p:spPr>
          <a:xfrm>
            <a:off x="4165600" y="6356350"/>
            <a:ext cx="38607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6"/>
          <p:cNvSpPr txBox="1">
            <a:spLocks noGrp="1"/>
          </p:cNvSpPr>
          <p:nvPr>
            <p:ph type="sldNum" idx="12"/>
          </p:nvPr>
        </p:nvSpPr>
        <p:spPr>
          <a:xfrm>
            <a:off x="8737600" y="6356350"/>
            <a:ext cx="28449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7"/>
          <p:cNvSpPr txBox="1">
            <a:spLocks noGrp="1"/>
          </p:cNvSpPr>
          <p:nvPr>
            <p:ph type="dt" idx="10"/>
          </p:nvPr>
        </p:nvSpPr>
        <p:spPr>
          <a:xfrm>
            <a:off x="609600" y="6356350"/>
            <a:ext cx="28449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ftr" idx="11"/>
          </p:nvPr>
        </p:nvSpPr>
        <p:spPr>
          <a:xfrm>
            <a:off x="4165600" y="6356350"/>
            <a:ext cx="38607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7"/>
          <p:cNvSpPr txBox="1">
            <a:spLocks noGrp="1"/>
          </p:cNvSpPr>
          <p:nvPr>
            <p:ph type="sldNum" idx="12"/>
          </p:nvPr>
        </p:nvSpPr>
        <p:spPr>
          <a:xfrm>
            <a:off x="8737600" y="6356350"/>
            <a:ext cx="28449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8"/>
          <p:cNvSpPr txBox="1"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8"/>
          <p:cNvSpPr txBox="1">
            <a:spLocks noGrp="1"/>
          </p:cNvSpPr>
          <p:nvPr>
            <p:ph type="dt" idx="10"/>
          </p:nvPr>
        </p:nvSpPr>
        <p:spPr>
          <a:xfrm>
            <a:off x="609600" y="6356350"/>
            <a:ext cx="28449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8"/>
          <p:cNvSpPr txBox="1">
            <a:spLocks noGrp="1"/>
          </p:cNvSpPr>
          <p:nvPr>
            <p:ph type="ftr" idx="11"/>
          </p:nvPr>
        </p:nvSpPr>
        <p:spPr>
          <a:xfrm>
            <a:off x="4165600" y="6356350"/>
            <a:ext cx="38607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8"/>
          <p:cNvSpPr txBox="1">
            <a:spLocks noGrp="1"/>
          </p:cNvSpPr>
          <p:nvPr>
            <p:ph type="sldNum" idx="12"/>
          </p:nvPr>
        </p:nvSpPr>
        <p:spPr>
          <a:xfrm>
            <a:off x="8737600" y="6356350"/>
            <a:ext cx="28449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9"/>
          <p:cNvSpPr txBox="1"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body" idx="1"/>
          </p:nvPr>
        </p:nvSpPr>
        <p:spPr>
          <a:xfrm>
            <a:off x="609600" y="1535113"/>
            <a:ext cx="5386800" cy="63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body" idx="2"/>
          </p:nvPr>
        </p:nvSpPr>
        <p:spPr>
          <a:xfrm>
            <a:off x="609600" y="2174875"/>
            <a:ext cx="5386800" cy="395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body" idx="3"/>
          </p:nvPr>
        </p:nvSpPr>
        <p:spPr>
          <a:xfrm>
            <a:off x="6193369" y="1535113"/>
            <a:ext cx="5388900" cy="63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1" name="Google Shape;61;p9"/>
          <p:cNvSpPr txBox="1">
            <a:spLocks noGrp="1"/>
          </p:cNvSpPr>
          <p:nvPr>
            <p:ph type="body" idx="4"/>
          </p:nvPr>
        </p:nvSpPr>
        <p:spPr>
          <a:xfrm>
            <a:off x="6193369" y="2174875"/>
            <a:ext cx="5388900" cy="395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62" name="Google Shape;62;p9"/>
          <p:cNvSpPr txBox="1">
            <a:spLocks noGrp="1"/>
          </p:cNvSpPr>
          <p:nvPr>
            <p:ph type="dt" idx="10"/>
          </p:nvPr>
        </p:nvSpPr>
        <p:spPr>
          <a:xfrm>
            <a:off x="609600" y="6356350"/>
            <a:ext cx="28449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9"/>
          <p:cNvSpPr txBox="1">
            <a:spLocks noGrp="1"/>
          </p:cNvSpPr>
          <p:nvPr>
            <p:ph type="ftr" idx="11"/>
          </p:nvPr>
        </p:nvSpPr>
        <p:spPr>
          <a:xfrm>
            <a:off x="4165600" y="6356350"/>
            <a:ext cx="38607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9"/>
          <p:cNvSpPr txBox="1">
            <a:spLocks noGrp="1"/>
          </p:cNvSpPr>
          <p:nvPr>
            <p:ph type="sldNum" idx="12"/>
          </p:nvPr>
        </p:nvSpPr>
        <p:spPr>
          <a:xfrm>
            <a:off x="8737600" y="6356350"/>
            <a:ext cx="28449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0"/>
          <p:cNvSpPr txBox="1"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0"/>
          <p:cNvSpPr txBox="1">
            <a:spLocks noGrp="1"/>
          </p:cNvSpPr>
          <p:nvPr>
            <p:ph type="body" idx="1"/>
          </p:nvPr>
        </p:nvSpPr>
        <p:spPr>
          <a:xfrm>
            <a:off x="609600" y="1600203"/>
            <a:ext cx="5384700" cy="45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68" name="Google Shape;68;p10"/>
          <p:cNvSpPr txBox="1">
            <a:spLocks noGrp="1"/>
          </p:cNvSpPr>
          <p:nvPr>
            <p:ph type="body" idx="2"/>
          </p:nvPr>
        </p:nvSpPr>
        <p:spPr>
          <a:xfrm>
            <a:off x="6197600" y="1600203"/>
            <a:ext cx="5384700" cy="45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69" name="Google Shape;69;p10"/>
          <p:cNvSpPr txBox="1">
            <a:spLocks noGrp="1"/>
          </p:cNvSpPr>
          <p:nvPr>
            <p:ph type="dt" idx="10"/>
          </p:nvPr>
        </p:nvSpPr>
        <p:spPr>
          <a:xfrm>
            <a:off x="609600" y="6356350"/>
            <a:ext cx="28449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0"/>
          <p:cNvSpPr txBox="1">
            <a:spLocks noGrp="1"/>
          </p:cNvSpPr>
          <p:nvPr>
            <p:ph type="ftr" idx="11"/>
          </p:nvPr>
        </p:nvSpPr>
        <p:spPr>
          <a:xfrm>
            <a:off x="4165600" y="6356350"/>
            <a:ext cx="38607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0"/>
          <p:cNvSpPr txBox="1">
            <a:spLocks noGrp="1"/>
          </p:cNvSpPr>
          <p:nvPr>
            <p:ph type="sldNum" idx="12"/>
          </p:nvPr>
        </p:nvSpPr>
        <p:spPr>
          <a:xfrm>
            <a:off x="8737600" y="6356350"/>
            <a:ext cx="28449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10972800" cy="45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"/>
          <p:cNvSpPr txBox="1">
            <a:spLocks noGrp="1"/>
          </p:cNvSpPr>
          <p:nvPr>
            <p:ph type="dt" idx="10"/>
          </p:nvPr>
        </p:nvSpPr>
        <p:spPr>
          <a:xfrm>
            <a:off x="609600" y="6356350"/>
            <a:ext cx="28449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Google Shape;13;p1"/>
          <p:cNvSpPr txBox="1">
            <a:spLocks noGrp="1"/>
          </p:cNvSpPr>
          <p:nvPr>
            <p:ph type="ftr" idx="11"/>
          </p:nvPr>
        </p:nvSpPr>
        <p:spPr>
          <a:xfrm>
            <a:off x="4165600" y="6356350"/>
            <a:ext cx="38607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Google Shape;14;p1"/>
          <p:cNvSpPr txBox="1">
            <a:spLocks noGrp="1"/>
          </p:cNvSpPr>
          <p:nvPr>
            <p:ph type="sldNum" idx="12"/>
          </p:nvPr>
        </p:nvSpPr>
        <p:spPr>
          <a:xfrm>
            <a:off x="8737600" y="6356350"/>
            <a:ext cx="28449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20.jpg"/><Relationship Id="rId4" Type="http://schemas.openxmlformats.org/officeDocument/2006/relationships/image" Target="../media/image19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21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25.jpg"/><Relationship Id="rId4" Type="http://schemas.openxmlformats.org/officeDocument/2006/relationships/image" Target="../media/image24.jp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3.jpg"/><Relationship Id="rId7" Type="http://schemas.openxmlformats.org/officeDocument/2006/relationships/image" Target="../media/image29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jpg"/><Relationship Id="rId5" Type="http://schemas.openxmlformats.org/officeDocument/2006/relationships/image" Target="../media/image27.jpg"/><Relationship Id="rId4" Type="http://schemas.openxmlformats.org/officeDocument/2006/relationships/image" Target="../media/image26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jpg"/><Relationship Id="rId5" Type="http://schemas.openxmlformats.org/officeDocument/2006/relationships/image" Target="../media/image31.jpg"/><Relationship Id="rId4" Type="http://schemas.openxmlformats.org/officeDocument/2006/relationships/image" Target="../media/image30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3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5.jpg"/><Relationship Id="rId4" Type="http://schemas.openxmlformats.org/officeDocument/2006/relationships/image" Target="../media/image34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7.jpg"/><Relationship Id="rId4" Type="http://schemas.openxmlformats.org/officeDocument/2006/relationships/image" Target="../media/image36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3.jpg"/><Relationship Id="rId7" Type="http://schemas.openxmlformats.org/officeDocument/2006/relationships/image" Target="../media/image41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jpg"/><Relationship Id="rId5" Type="http://schemas.openxmlformats.org/officeDocument/2006/relationships/image" Target="../media/image39.jpg"/><Relationship Id="rId4" Type="http://schemas.openxmlformats.org/officeDocument/2006/relationships/image" Target="../media/image38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42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44.jpg"/><Relationship Id="rId4" Type="http://schemas.openxmlformats.org/officeDocument/2006/relationships/image" Target="../media/image43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46.jpg"/><Relationship Id="rId4" Type="http://schemas.openxmlformats.org/officeDocument/2006/relationships/image" Target="../media/image45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48.jpg"/><Relationship Id="rId4" Type="http://schemas.openxmlformats.org/officeDocument/2006/relationships/image" Target="../media/image47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49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51.jpg"/><Relationship Id="rId4" Type="http://schemas.openxmlformats.org/officeDocument/2006/relationships/image" Target="../media/image50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image" Target="../media/image54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jpg"/><Relationship Id="rId5" Type="http://schemas.openxmlformats.org/officeDocument/2006/relationships/image" Target="../media/image52.jpg"/><Relationship Id="rId4" Type="http://schemas.openxmlformats.org/officeDocument/2006/relationships/image" Target="../media/image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56.jpg"/><Relationship Id="rId4" Type="http://schemas.openxmlformats.org/officeDocument/2006/relationships/image" Target="../media/image55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58.jpg"/><Relationship Id="rId4" Type="http://schemas.openxmlformats.org/officeDocument/2006/relationships/image" Target="../media/image57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60.jpg"/><Relationship Id="rId4" Type="http://schemas.openxmlformats.org/officeDocument/2006/relationships/image" Target="../media/image59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2.jpg"/><Relationship Id="rId5" Type="http://schemas.openxmlformats.org/officeDocument/2006/relationships/image" Target="../media/image61.jpg"/><Relationship Id="rId4" Type="http://schemas.openxmlformats.org/officeDocument/2006/relationships/image" Target="../media/image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3.jpg"/><Relationship Id="rId4" Type="http://schemas.openxmlformats.org/officeDocument/2006/relationships/image" Target="../media/image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4.jpg"/><Relationship Id="rId4" Type="http://schemas.openxmlformats.org/officeDocument/2006/relationships/image" Target="../media/image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g"/><Relationship Id="rId3" Type="http://schemas.openxmlformats.org/officeDocument/2006/relationships/image" Target="../media/image3.jp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g"/><Relationship Id="rId5" Type="http://schemas.openxmlformats.org/officeDocument/2006/relationships/image" Target="../media/image4.png"/><Relationship Id="rId4" Type="http://schemas.openxmlformats.org/officeDocument/2006/relationships/image" Target="../media/image12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g"/><Relationship Id="rId3" Type="http://schemas.openxmlformats.org/officeDocument/2006/relationships/image" Target="../media/image3.jpg"/><Relationship Id="rId7" Type="http://schemas.openxmlformats.org/officeDocument/2006/relationships/image" Target="../media/image1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g"/><Relationship Id="rId5" Type="http://schemas.openxmlformats.org/officeDocument/2006/relationships/image" Target="../media/image15.jp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3"/>
          <p:cNvSpPr txBox="1">
            <a:spLocks noGrp="1"/>
          </p:cNvSpPr>
          <p:nvPr>
            <p:ph type="title"/>
          </p:nvPr>
        </p:nvSpPr>
        <p:spPr>
          <a:xfrm>
            <a:off x="2003425" y="3000375"/>
            <a:ext cx="6781800" cy="56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0000"/>
              </a:buClr>
              <a:buSzPts val="2800"/>
              <a:buFont typeface="Arial"/>
              <a:buNone/>
            </a:pPr>
            <a:r>
              <a:rPr lang="en-US" sz="2800" b="1" i="0" u="none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rPr>
              <a:t>महाराष्ट्र राज्य वखार महामंडळ</a:t>
            </a:r>
            <a:endParaRPr/>
          </a:p>
        </p:txBody>
      </p:sp>
      <p:sp>
        <p:nvSpPr>
          <p:cNvPr id="89" name="Google Shape;89;p13"/>
          <p:cNvSpPr txBox="1"/>
          <p:nvPr/>
        </p:nvSpPr>
        <p:spPr>
          <a:xfrm flipH="1">
            <a:off x="2765425" y="3713162"/>
            <a:ext cx="5257800" cy="30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(शासनाचा सार्वजनिक उपक्रम)</a:t>
            </a:r>
            <a:endParaRPr/>
          </a:p>
        </p:txBody>
      </p:sp>
      <p:pic>
        <p:nvPicPr>
          <p:cNvPr id="90" name="Google Shape;90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049000" y="0"/>
            <a:ext cx="1143000" cy="1104900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13"/>
          <p:cNvSpPr txBox="1"/>
          <p:nvPr/>
        </p:nvSpPr>
        <p:spPr>
          <a:xfrm>
            <a:off x="2003425" y="4452937"/>
            <a:ext cx="7391400" cy="17542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600"/>
              <a:buFont typeface="Arial"/>
              <a:buNone/>
            </a:pPr>
            <a:r>
              <a:rPr lang="en-US" sz="3600" b="1" i="0" u="none" strike="noStrike" cap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गोदाम</a:t>
            </a:r>
            <a:r>
              <a:rPr lang="en-US" sz="3600" b="1" i="0" u="none" strike="noStrike" cap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600" b="1" i="0" u="none" strike="noStrike" cap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बांधकामाचे</a:t>
            </a:r>
            <a:r>
              <a:rPr lang="en-US" sz="3600" b="1" i="0" u="none" strike="noStrike" cap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600" b="1" i="0" u="none" strike="noStrike" cap="none" dirty="0" err="1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मार्गदर्श</a:t>
            </a:r>
            <a:r>
              <a:rPr lang="mr-IN" sz="3600" b="1" i="0" u="none" strike="noStrike" cap="none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क </a:t>
            </a:r>
            <a:r>
              <a:rPr lang="en-US" sz="3600" b="1" i="0" u="none" strike="noStrike" cap="none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r>
              <a:rPr lang="en-US" sz="3600" b="1" i="0" u="none" strike="noStrike" cap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सादरीकरण</a:t>
            </a:r>
            <a:endParaRPr dirty="0"/>
          </a:p>
        </p:txBody>
      </p:sp>
      <p:sp>
        <p:nvSpPr>
          <p:cNvPr id="92" name="Google Shape;92;p13"/>
          <p:cNvSpPr txBox="1"/>
          <p:nvPr/>
        </p:nvSpPr>
        <p:spPr>
          <a:xfrm>
            <a:off x="2917825" y="6024673"/>
            <a:ext cx="5562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en-US" sz="2000" b="1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dirty="0"/>
          </a:p>
        </p:txBody>
      </p:sp>
      <p:sp>
        <p:nvSpPr>
          <p:cNvPr id="93" name="Google Shape;93;p13"/>
          <p:cNvSpPr txBox="1"/>
          <p:nvPr/>
        </p:nvSpPr>
        <p:spPr>
          <a:xfrm>
            <a:off x="8737600" y="6356350"/>
            <a:ext cx="28449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t>1</a:t>
            </a:fld>
            <a:endParaRPr/>
          </a:p>
        </p:txBody>
      </p:sp>
      <p:pic>
        <p:nvPicPr>
          <p:cNvPr id="94" name="Google Shape;94;p13"/>
          <p:cNvPicPr preferRelativeResize="0"/>
          <p:nvPr/>
        </p:nvPicPr>
        <p:blipFill rotWithShape="1">
          <a:blip r:embed="rId5">
            <a:alphaModFix/>
          </a:blip>
          <a:srcRect l="15185" t="21085" r="31418" b="10631"/>
          <a:stretch/>
        </p:blipFill>
        <p:spPr>
          <a:xfrm>
            <a:off x="0" y="12700"/>
            <a:ext cx="1565275" cy="1273175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p13"/>
          <p:cNvSpPr txBox="1"/>
          <p:nvPr/>
        </p:nvSpPr>
        <p:spPr>
          <a:xfrm>
            <a:off x="1676400" y="1081087"/>
            <a:ext cx="8153400" cy="196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3200"/>
              <a:buFont typeface="Calibri"/>
              <a:buNone/>
            </a:pPr>
            <a:r>
              <a:rPr lang="en-US" sz="3200" b="1" i="0" u="none" strike="noStrike" cap="none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HON. </a:t>
            </a:r>
            <a:r>
              <a:rPr lang="en-US" sz="3600" b="1" i="0" u="none" strike="noStrike" cap="none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BALASAHEB</a:t>
            </a:r>
            <a:r>
              <a:rPr lang="en-US" sz="3200" b="1" i="0" u="none" strike="noStrike" cap="none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 THACKERAY AGRIBUSINESS AND RURAL TRANSFORMATION (SMART) PROJECT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200" b="1" i="0" u="none">
              <a:solidFill>
                <a:srgbClr val="0000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" name="Google Shape;192;p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049000" y="0"/>
            <a:ext cx="1143000" cy="1104900"/>
          </a:xfrm>
          <a:prstGeom prst="rect">
            <a:avLst/>
          </a:prstGeom>
          <a:noFill/>
          <a:ln>
            <a:noFill/>
          </a:ln>
        </p:spPr>
      </p:pic>
      <p:sp>
        <p:nvSpPr>
          <p:cNvPr id="193" name="Google Shape;193;p22"/>
          <p:cNvSpPr txBox="1">
            <a:spLocks noGrp="1"/>
          </p:cNvSpPr>
          <p:nvPr>
            <p:ph type="title"/>
          </p:nvPr>
        </p:nvSpPr>
        <p:spPr>
          <a:xfrm>
            <a:off x="2590800" y="533400"/>
            <a:ext cx="670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Arial"/>
              <a:buNone/>
            </a:pPr>
            <a:r>
              <a:rPr lang="en-US" sz="44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गोदाम बांधकामाचे मार्गदर्शन</a:t>
            </a:r>
            <a:br>
              <a:rPr lang="en-US" sz="44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</a:br>
            <a:endParaRPr/>
          </a:p>
        </p:txBody>
      </p:sp>
      <p:sp>
        <p:nvSpPr>
          <p:cNvPr id="194" name="Google Shape;194;p22"/>
          <p:cNvSpPr txBox="1"/>
          <p:nvPr/>
        </p:nvSpPr>
        <p:spPr>
          <a:xfrm>
            <a:off x="1312862" y="979487"/>
            <a:ext cx="8515500" cy="4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Arial"/>
              <a:buNone/>
            </a:pPr>
            <a:r>
              <a:rPr lang="en-US" sz="24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4) Plinth : </a:t>
            </a:r>
            <a:r>
              <a:rPr lang="en-US" sz="2400" b="0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मुरुम भराई करणे</a:t>
            </a:r>
            <a:endParaRPr/>
          </a:p>
        </p:txBody>
      </p:sp>
      <p:pic>
        <p:nvPicPr>
          <p:cNvPr id="195" name="Google Shape;195;p2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219825" y="2362200"/>
            <a:ext cx="5143500" cy="4110038"/>
          </a:xfrm>
          <a:prstGeom prst="rect">
            <a:avLst/>
          </a:prstGeom>
          <a:noFill/>
          <a:ln w="38100" cap="sq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38100" dir="2700000">
              <a:srgbClr val="000000">
                <a:alpha val="42750"/>
              </a:srgbClr>
            </a:outerShdw>
          </a:effectLst>
        </p:spPr>
      </p:pic>
      <p:pic>
        <p:nvPicPr>
          <p:cNvPr id="196" name="Google Shape;196;p22" descr="E:\C Drive\Downloads\WhatsApp Image 2022-05-12 at 5.00.15 PM.jpe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33400" y="2362200"/>
            <a:ext cx="5438774" cy="4087811"/>
          </a:xfrm>
          <a:prstGeom prst="rect">
            <a:avLst/>
          </a:prstGeom>
          <a:noFill/>
          <a:ln w="38100" cap="sq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38100" dir="2700000">
              <a:srgbClr val="000000">
                <a:alpha val="42750"/>
              </a:srgbClr>
            </a:outerShdw>
          </a:effectLst>
        </p:spPr>
      </p:pic>
      <p:sp>
        <p:nvSpPr>
          <p:cNvPr id="197" name="Google Shape;197;p22"/>
          <p:cNvSpPr txBox="1"/>
          <p:nvPr/>
        </p:nvSpPr>
        <p:spPr>
          <a:xfrm>
            <a:off x="828675" y="1433512"/>
            <a:ext cx="103935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gal"/>
              <a:buNone/>
            </a:pPr>
            <a:r>
              <a:rPr lang="en-US" sz="1800" b="0" i="0" u="none">
                <a:solidFill>
                  <a:schemeClr val="dk1"/>
                </a:solidFill>
                <a:latin typeface="Mangal"/>
                <a:ea typeface="Mangal"/>
                <a:cs typeface="Mangal"/>
                <a:sym typeface="Mangal"/>
              </a:rPr>
              <a:t>चौथरा बांधतांना पक्क्या मुरुमाची भराई करावी. काळी माती भरावात टाकू नये. मुरूम भरतांना २० से.मी. जाडीचे थर करून पाणी मारून रोलरने दबाई करावी. </a:t>
            </a:r>
            <a:endParaRPr/>
          </a:p>
        </p:txBody>
      </p:sp>
      <p:pic>
        <p:nvPicPr>
          <p:cNvPr id="198" name="Google Shape;198;p22"/>
          <p:cNvPicPr preferRelativeResize="0"/>
          <p:nvPr/>
        </p:nvPicPr>
        <p:blipFill rotWithShape="1">
          <a:blip r:embed="rId6">
            <a:alphaModFix/>
          </a:blip>
          <a:srcRect l="15185" t="21085" r="31418" b="10631"/>
          <a:stretch/>
        </p:blipFill>
        <p:spPr>
          <a:xfrm>
            <a:off x="34925" y="15875"/>
            <a:ext cx="1277936" cy="1168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3" name="Google Shape;203;p2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049000" y="0"/>
            <a:ext cx="1143000" cy="1104900"/>
          </a:xfrm>
          <a:prstGeom prst="rect">
            <a:avLst/>
          </a:prstGeom>
          <a:noFill/>
          <a:ln>
            <a:noFill/>
          </a:ln>
        </p:spPr>
      </p:pic>
      <p:sp>
        <p:nvSpPr>
          <p:cNvPr id="204" name="Google Shape;204;p23"/>
          <p:cNvSpPr txBox="1">
            <a:spLocks noGrp="1"/>
          </p:cNvSpPr>
          <p:nvPr>
            <p:ph type="title"/>
          </p:nvPr>
        </p:nvSpPr>
        <p:spPr>
          <a:xfrm>
            <a:off x="2590800" y="533400"/>
            <a:ext cx="670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Arial"/>
              <a:buNone/>
            </a:pPr>
            <a:r>
              <a:rPr lang="en-US" sz="44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गोदाम बांधकामाचे मार्गदर्शन</a:t>
            </a:r>
            <a:br>
              <a:rPr lang="en-US" sz="44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</a:br>
            <a:endParaRPr/>
          </a:p>
        </p:txBody>
      </p:sp>
      <p:sp>
        <p:nvSpPr>
          <p:cNvPr id="205" name="Google Shape;205;p23"/>
          <p:cNvSpPr txBox="1"/>
          <p:nvPr/>
        </p:nvSpPr>
        <p:spPr>
          <a:xfrm>
            <a:off x="809625" y="1128712"/>
            <a:ext cx="8515500" cy="52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Arial"/>
              <a:buNone/>
            </a:pPr>
            <a:r>
              <a:rPr lang="en-US" sz="24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5) Plinth :Anti-Termite Treatment</a:t>
            </a:r>
            <a:r>
              <a:rPr lang="en-US" sz="28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(</a:t>
            </a:r>
            <a:r>
              <a:rPr lang="en-US" sz="2000" b="1" i="0" u="none">
                <a:solidFill>
                  <a:srgbClr val="FF0000"/>
                </a:solidFill>
                <a:latin typeface="Mangal"/>
                <a:ea typeface="Mangal"/>
                <a:cs typeface="Mangal"/>
                <a:sym typeface="Mangal"/>
              </a:rPr>
              <a:t>वाळवी प्रतिबंधक योजना</a:t>
            </a:r>
            <a:r>
              <a:rPr lang="en-US" sz="2000" b="0" i="0" u="none">
                <a:solidFill>
                  <a:srgbClr val="FF0000"/>
                </a:solidFill>
                <a:latin typeface="Mangal"/>
                <a:ea typeface="Mangal"/>
                <a:cs typeface="Mangal"/>
                <a:sym typeface="Mangal"/>
              </a:rPr>
              <a:t> )</a:t>
            </a:r>
            <a:endParaRPr/>
          </a:p>
        </p:txBody>
      </p:sp>
      <p:pic>
        <p:nvPicPr>
          <p:cNvPr id="206" name="Google Shape;206;p2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905500" y="1981200"/>
            <a:ext cx="5143500" cy="4186236"/>
          </a:xfrm>
          <a:prstGeom prst="rect">
            <a:avLst/>
          </a:prstGeom>
          <a:noFill/>
          <a:ln w="38100" cap="sq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38100" dir="2700000">
              <a:srgbClr val="000000">
                <a:alpha val="42750"/>
              </a:srgbClr>
            </a:outerShdw>
          </a:effectLst>
        </p:spPr>
      </p:pic>
      <p:sp>
        <p:nvSpPr>
          <p:cNvPr id="207" name="Google Shape;207;p23"/>
          <p:cNvSpPr txBox="1"/>
          <p:nvPr/>
        </p:nvSpPr>
        <p:spPr>
          <a:xfrm>
            <a:off x="809625" y="1825625"/>
            <a:ext cx="4759200" cy="424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gal"/>
              <a:buNone/>
            </a:pPr>
            <a:r>
              <a:rPr lang="en-US" sz="1800" b="1" i="0" u="none">
                <a:solidFill>
                  <a:schemeClr val="dk1"/>
                </a:solidFill>
                <a:latin typeface="Mangal"/>
                <a:ea typeface="Mangal"/>
                <a:cs typeface="Mangal"/>
                <a:sym typeface="Mangal"/>
              </a:rPr>
              <a:t>वाळवी प्रतिबंधक योजना</a:t>
            </a:r>
            <a:r>
              <a:rPr lang="en-US" sz="1800" b="0" i="0" u="none">
                <a:solidFill>
                  <a:schemeClr val="dk1"/>
                </a:solidFill>
                <a:latin typeface="Mangal"/>
                <a:ea typeface="Mangal"/>
                <a:cs typeface="Mangal"/>
                <a:sym typeface="Mangal"/>
              </a:rPr>
              <a:t> चार टप्प्यात करण्यात यावी. </a:t>
            </a:r>
            <a:endParaRPr/>
          </a:p>
          <a:p>
            <a:pPr marL="0" marR="0" lvl="0" indent="-114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gal"/>
              <a:buAutoNum type="arabicPeriod"/>
            </a:pPr>
            <a:r>
              <a:rPr lang="en-US" sz="1800" b="0" i="0" u="none">
                <a:solidFill>
                  <a:schemeClr val="dk1"/>
                </a:solidFill>
                <a:latin typeface="Mangal"/>
                <a:ea typeface="Mangal"/>
                <a:cs typeface="Mangal"/>
                <a:sym typeface="Mangal"/>
              </a:rPr>
              <a:t>पहिल्या टप्प्यात पाया खोदल्यानंतर लगेच खड्ड्याच्या चारही बाजूला आणि तळावर कीटकनाशक फवारणी करावी. </a:t>
            </a:r>
            <a:endParaRPr/>
          </a:p>
          <a:p>
            <a:pPr marL="0" marR="0" lvl="0" indent="-114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gal"/>
              <a:buAutoNum type="arabicPeriod"/>
            </a:pPr>
            <a:r>
              <a:rPr lang="en-US" sz="1800" b="0" i="0" u="none">
                <a:solidFill>
                  <a:schemeClr val="dk1"/>
                </a:solidFill>
                <a:latin typeface="Mangal"/>
                <a:ea typeface="Mangal"/>
                <a:cs typeface="Mangal"/>
                <a:sym typeface="Mangal"/>
              </a:rPr>
              <a:t>त्यानंतर दुसर्‍या टप्प्यात पायातील फुटिंग आणि कॉलम झालेवर फवारणी करावी.</a:t>
            </a:r>
            <a:endParaRPr/>
          </a:p>
          <a:p>
            <a:pPr marL="0" marR="0" lvl="0" indent="-114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gal"/>
              <a:buAutoNum type="arabicPeriod"/>
            </a:pPr>
            <a:r>
              <a:rPr lang="en-US" sz="1800" b="0" i="0" u="none">
                <a:solidFill>
                  <a:schemeClr val="dk1"/>
                </a:solidFill>
                <a:latin typeface="Mangal"/>
                <a:ea typeface="Mangal"/>
                <a:cs typeface="Mangal"/>
                <a:sym typeface="Mangal"/>
              </a:rPr>
              <a:t>तिसर्‍या टप्प्यात चौथऱ्यामधील मुरूम भराई झालेनंतर फवारणी करावी.</a:t>
            </a:r>
            <a:endParaRPr/>
          </a:p>
          <a:p>
            <a:pPr marL="0" marR="0" lvl="0" indent="-114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gal"/>
              <a:buAutoNum type="arabicPeriod"/>
            </a:pPr>
            <a:r>
              <a:rPr lang="en-US" sz="1800" b="0" i="0" u="none">
                <a:solidFill>
                  <a:schemeClr val="dk1"/>
                </a:solidFill>
                <a:latin typeface="Mangal"/>
                <a:ea typeface="Mangal"/>
                <a:cs typeface="Mangal"/>
                <a:sym typeface="Mangal"/>
              </a:rPr>
              <a:t>चौथ्या टप्प्यात अप्रन व गटार चे खोदकाम झालेनंतर व जोत्याच्या भिंतीचा गिलावा करणे अगोदर फवारणी करावी. यासाठी क्लोरोपायरीफॉस 1% / Sq.m हे रसायन वापरण्यात यावे.</a:t>
            </a: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8" name="Google Shape;208;p23"/>
          <p:cNvPicPr preferRelativeResize="0"/>
          <p:nvPr/>
        </p:nvPicPr>
        <p:blipFill rotWithShape="1">
          <a:blip r:embed="rId5">
            <a:alphaModFix/>
          </a:blip>
          <a:srcRect l="15185" t="21085" r="31418" b="10631"/>
          <a:stretch/>
        </p:blipFill>
        <p:spPr>
          <a:xfrm>
            <a:off x="34925" y="15875"/>
            <a:ext cx="1277936" cy="1168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3" name="Google Shape;213;p2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049000" y="0"/>
            <a:ext cx="1143000" cy="1104900"/>
          </a:xfrm>
          <a:prstGeom prst="rect">
            <a:avLst/>
          </a:prstGeom>
          <a:noFill/>
          <a:ln>
            <a:noFill/>
          </a:ln>
        </p:spPr>
      </p:pic>
      <p:sp>
        <p:nvSpPr>
          <p:cNvPr id="214" name="Google Shape;214;p24"/>
          <p:cNvSpPr txBox="1">
            <a:spLocks noGrp="1"/>
          </p:cNvSpPr>
          <p:nvPr>
            <p:ph type="title"/>
          </p:nvPr>
        </p:nvSpPr>
        <p:spPr>
          <a:xfrm>
            <a:off x="2590800" y="533400"/>
            <a:ext cx="670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Arial"/>
              <a:buNone/>
            </a:pPr>
            <a:r>
              <a:rPr lang="en-US" sz="44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गोदाम बांधकामाचे मार्गदर्शन</a:t>
            </a:r>
            <a:br>
              <a:rPr lang="en-US" sz="44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</a:br>
            <a:endParaRPr/>
          </a:p>
        </p:txBody>
      </p:sp>
      <p:sp>
        <p:nvSpPr>
          <p:cNvPr id="215" name="Google Shape;215;p24"/>
          <p:cNvSpPr txBox="1"/>
          <p:nvPr/>
        </p:nvSpPr>
        <p:spPr>
          <a:xfrm>
            <a:off x="809625" y="1128712"/>
            <a:ext cx="8515500" cy="101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Arial"/>
              <a:buNone/>
            </a:pPr>
            <a:r>
              <a:rPr lang="en-US" sz="24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5) Plinth : </a:t>
            </a:r>
            <a:r>
              <a:rPr lang="en-US" sz="2400" b="0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60/40 आकाराची खडी भराव करणे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gal"/>
              <a:buNone/>
            </a:pPr>
            <a:r>
              <a:rPr lang="en-US" sz="1800" b="0" i="0" u="none">
                <a:solidFill>
                  <a:schemeClr val="dk1"/>
                </a:solidFill>
                <a:latin typeface="Mangal"/>
                <a:ea typeface="Mangal"/>
                <a:cs typeface="Mangal"/>
                <a:sym typeface="Mangal"/>
              </a:rPr>
              <a:t>चौथऱ्यामध्ये मुरुमावर खडीचा २० से.मी. थर देण्यात यावा. .</a:t>
            </a: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6" name="Google Shape;216;p2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33400" y="1905000"/>
            <a:ext cx="5410201" cy="4646612"/>
          </a:xfrm>
          <a:prstGeom prst="rect">
            <a:avLst/>
          </a:prstGeom>
          <a:noFill/>
          <a:ln w="38100" cap="sq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38100" dir="2700000">
              <a:srgbClr val="000000">
                <a:alpha val="42750"/>
              </a:srgbClr>
            </a:outerShdw>
          </a:effectLst>
        </p:spPr>
      </p:pic>
      <p:pic>
        <p:nvPicPr>
          <p:cNvPr id="217" name="Google Shape;217;p2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223000" y="1905000"/>
            <a:ext cx="5143500" cy="4646612"/>
          </a:xfrm>
          <a:prstGeom prst="rect">
            <a:avLst/>
          </a:prstGeom>
          <a:noFill/>
          <a:ln w="38100" cap="sq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38100" dir="2700000">
              <a:srgbClr val="000000">
                <a:alpha val="42750"/>
              </a:srgbClr>
            </a:outerShdw>
          </a:effectLst>
        </p:spPr>
      </p:pic>
      <p:pic>
        <p:nvPicPr>
          <p:cNvPr id="218" name="Google Shape;218;p24"/>
          <p:cNvPicPr preferRelativeResize="0"/>
          <p:nvPr/>
        </p:nvPicPr>
        <p:blipFill rotWithShape="1">
          <a:blip r:embed="rId6">
            <a:alphaModFix/>
          </a:blip>
          <a:srcRect l="15185" t="21085" r="31418" b="10631"/>
          <a:stretch/>
        </p:blipFill>
        <p:spPr>
          <a:xfrm>
            <a:off x="34925" y="15875"/>
            <a:ext cx="1277936" cy="1168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3" name="Google Shape;223;p2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049000" y="0"/>
            <a:ext cx="1143000" cy="1104900"/>
          </a:xfrm>
          <a:prstGeom prst="rect">
            <a:avLst/>
          </a:prstGeom>
          <a:noFill/>
          <a:ln>
            <a:noFill/>
          </a:ln>
        </p:spPr>
      </p:pic>
      <p:sp>
        <p:nvSpPr>
          <p:cNvPr id="224" name="Google Shape;224;p25"/>
          <p:cNvSpPr txBox="1">
            <a:spLocks noGrp="1"/>
          </p:cNvSpPr>
          <p:nvPr>
            <p:ph type="title"/>
          </p:nvPr>
        </p:nvSpPr>
        <p:spPr>
          <a:xfrm>
            <a:off x="2590800" y="533400"/>
            <a:ext cx="670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Arial"/>
              <a:buNone/>
            </a:pPr>
            <a:r>
              <a:rPr lang="en-US" sz="44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गोदाम बांधकामाचे मार्गदर्शन</a:t>
            </a:r>
            <a:br>
              <a:rPr lang="en-US" sz="44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</a:br>
            <a:endParaRPr/>
          </a:p>
        </p:txBody>
      </p:sp>
      <p:sp>
        <p:nvSpPr>
          <p:cNvPr id="225" name="Google Shape;225;p25"/>
          <p:cNvSpPr txBox="1"/>
          <p:nvPr/>
        </p:nvSpPr>
        <p:spPr>
          <a:xfrm>
            <a:off x="1371600" y="609600"/>
            <a:ext cx="8515500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800"/>
              <a:buFont typeface="Arial"/>
              <a:buNone/>
            </a:pPr>
            <a:r>
              <a:rPr lang="en-US" sz="1800" b="1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6) DLC – ( Dry Lean Concrete</a:t>
            </a:r>
            <a:r>
              <a:rPr lang="en-US" sz="1800" b="1" i="0" u="none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  <a:endParaRPr sz="18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6" name="Google Shape;226;p25"/>
          <p:cNvSpPr txBox="1"/>
          <p:nvPr/>
        </p:nvSpPr>
        <p:spPr>
          <a:xfrm>
            <a:off x="838200" y="1155700"/>
            <a:ext cx="100584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AutoNum type="arabicPeriod"/>
            </a:pP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तळजमीनीचे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M15(1:2:4)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मिश्रणाचे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ट्रिमिक्स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काँक्रीट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करणेपूर्वी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DLC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करून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घ्यावे</a:t>
            </a:r>
            <a:r>
              <a:rPr lang="en-US" sz="16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dirty="0"/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AutoNum type="arabicPeriod"/>
            </a:pP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DLC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करत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असताना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पाण्याचे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प्रमाण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कमी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असावे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..</a:t>
            </a:r>
            <a:endParaRPr dirty="0"/>
          </a:p>
        </p:txBody>
      </p:sp>
      <p:pic>
        <p:nvPicPr>
          <p:cNvPr id="227" name="Google Shape;227;p2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81000" y="1966912"/>
            <a:ext cx="5105399" cy="4510087"/>
          </a:xfrm>
          <a:prstGeom prst="rect">
            <a:avLst/>
          </a:prstGeom>
          <a:noFill/>
          <a:ln w="38100" cap="sq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38100" dir="2700000">
              <a:srgbClr val="000000">
                <a:alpha val="42750"/>
              </a:srgbClr>
            </a:outerShdw>
          </a:effectLst>
        </p:spPr>
      </p:pic>
      <p:pic>
        <p:nvPicPr>
          <p:cNvPr id="228" name="Google Shape;228;p2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867400" y="1966912"/>
            <a:ext cx="5105402" cy="4510087"/>
          </a:xfrm>
          <a:prstGeom prst="rect">
            <a:avLst/>
          </a:prstGeom>
          <a:noFill/>
          <a:ln w="38100" cap="sq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38100" dir="2700000">
              <a:srgbClr val="000000">
                <a:alpha val="42750"/>
              </a:srgbClr>
            </a:outerShdw>
          </a:effectLst>
        </p:spPr>
      </p:pic>
      <p:pic>
        <p:nvPicPr>
          <p:cNvPr id="229" name="Google Shape;229;p25"/>
          <p:cNvPicPr preferRelativeResize="0"/>
          <p:nvPr/>
        </p:nvPicPr>
        <p:blipFill rotWithShape="1">
          <a:blip r:embed="rId6">
            <a:alphaModFix/>
          </a:blip>
          <a:srcRect l="15185" t="21085" r="31418" b="10631"/>
          <a:stretch/>
        </p:blipFill>
        <p:spPr>
          <a:xfrm>
            <a:off x="34925" y="15875"/>
            <a:ext cx="1277936" cy="1168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4" name="Google Shape;234;p2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049000" y="0"/>
            <a:ext cx="1143000" cy="1104900"/>
          </a:xfrm>
          <a:prstGeom prst="rect">
            <a:avLst/>
          </a:prstGeom>
          <a:noFill/>
          <a:ln>
            <a:noFill/>
          </a:ln>
        </p:spPr>
      </p:pic>
      <p:sp>
        <p:nvSpPr>
          <p:cNvPr id="235" name="Google Shape;235;p26"/>
          <p:cNvSpPr txBox="1">
            <a:spLocks noGrp="1"/>
          </p:cNvSpPr>
          <p:nvPr>
            <p:ph type="title"/>
          </p:nvPr>
        </p:nvSpPr>
        <p:spPr>
          <a:xfrm>
            <a:off x="169862" y="26987"/>
            <a:ext cx="10515600" cy="65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Arial"/>
              <a:buNone/>
            </a:pPr>
            <a:r>
              <a:rPr lang="en-US" sz="24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गोदाम बांधकामाचे मार्गदर्शन</a:t>
            </a:r>
            <a:endParaRPr/>
          </a:p>
        </p:txBody>
      </p:sp>
      <p:pic>
        <p:nvPicPr>
          <p:cNvPr id="236" name="Google Shape;236;p26" descr="E:\C Drive\Desktop\Metal filling and compction DLC\WhatsApp Image 2022-05-23 at 10.48.33 AM.jpe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19800" y="609600"/>
            <a:ext cx="2971800" cy="3581402"/>
          </a:xfrm>
          <a:prstGeom prst="rect">
            <a:avLst/>
          </a:prstGeom>
          <a:noFill/>
          <a:ln w="38100" cap="sq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38100" dir="2700000">
              <a:srgbClr val="000000">
                <a:alpha val="42750"/>
              </a:srgbClr>
            </a:outerShdw>
          </a:effectLst>
        </p:spPr>
      </p:pic>
      <p:pic>
        <p:nvPicPr>
          <p:cNvPr id="237" name="Google Shape;237;p26" descr="E:\C Drive\Desktop\Metal filling and compction DLC\WhatsApp Image 2022-05-25 at 2.34.00 PM.jpe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52400" y="685800"/>
            <a:ext cx="2667000" cy="3200400"/>
          </a:xfrm>
          <a:prstGeom prst="rect">
            <a:avLst/>
          </a:prstGeom>
          <a:noFill/>
          <a:ln w="38100" cap="sq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38100" dir="2700000">
              <a:srgbClr val="000000">
                <a:alpha val="42750"/>
              </a:srgbClr>
            </a:outerShdw>
          </a:effectLst>
        </p:spPr>
      </p:pic>
      <p:pic>
        <p:nvPicPr>
          <p:cNvPr id="238" name="Google Shape;238;p26" descr="E:\C Drive\Desktop\Metal filling and compction DLC\WhatsApp Image 2022-05-26 at 9.19.23 AM.jpe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971800" y="2819400"/>
            <a:ext cx="2895600" cy="3657600"/>
          </a:xfrm>
          <a:prstGeom prst="rect">
            <a:avLst/>
          </a:prstGeom>
          <a:noFill/>
          <a:ln w="38100" cap="sq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38100" dir="2700000">
              <a:srgbClr val="000000">
                <a:alpha val="42750"/>
              </a:srgbClr>
            </a:outerShdw>
          </a:effectLst>
        </p:spPr>
      </p:pic>
      <p:pic>
        <p:nvPicPr>
          <p:cNvPr id="239" name="Google Shape;239;p26" descr="E:\C Drive\Desktop\Metal filling and compction DLC\WhatsApp Image 2022-05-26 at 9.20.02 AM.jpe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9220200" y="2743200"/>
            <a:ext cx="2667000" cy="3886202"/>
          </a:xfrm>
          <a:prstGeom prst="rect">
            <a:avLst/>
          </a:prstGeom>
          <a:noFill/>
          <a:ln w="38100" cap="sq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38100" dir="2700000">
              <a:srgbClr val="000000">
                <a:alpha val="42750"/>
              </a:srgbClr>
            </a:outerShdw>
          </a:effectLst>
        </p:spPr>
      </p:pic>
      <p:pic>
        <p:nvPicPr>
          <p:cNvPr id="240" name="Google Shape;240;p26"/>
          <p:cNvPicPr preferRelativeResize="0"/>
          <p:nvPr/>
        </p:nvPicPr>
        <p:blipFill rotWithShape="1">
          <a:blip r:embed="rId8">
            <a:alphaModFix/>
          </a:blip>
          <a:srcRect l="15185" t="21085" r="31418" b="10631"/>
          <a:stretch/>
        </p:blipFill>
        <p:spPr>
          <a:xfrm>
            <a:off x="34925" y="15875"/>
            <a:ext cx="1277936" cy="1168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" name="Google Shape;245;p2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049000" y="0"/>
            <a:ext cx="1143000" cy="1104900"/>
          </a:xfrm>
          <a:prstGeom prst="rect">
            <a:avLst/>
          </a:prstGeom>
          <a:noFill/>
          <a:ln>
            <a:noFill/>
          </a:ln>
        </p:spPr>
      </p:pic>
      <p:sp>
        <p:nvSpPr>
          <p:cNvPr id="246" name="Google Shape;246;p27"/>
          <p:cNvSpPr txBox="1">
            <a:spLocks noGrp="1"/>
          </p:cNvSpPr>
          <p:nvPr>
            <p:ph type="title"/>
          </p:nvPr>
        </p:nvSpPr>
        <p:spPr>
          <a:xfrm>
            <a:off x="2590800" y="533400"/>
            <a:ext cx="670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Arial"/>
              <a:buNone/>
            </a:pPr>
            <a:r>
              <a:rPr lang="en-US" sz="44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गोदाम बांधकामाचे मार्गदर्शन</a:t>
            </a:r>
            <a:br>
              <a:rPr lang="en-US" sz="44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</a:br>
            <a:endParaRPr/>
          </a:p>
        </p:txBody>
      </p:sp>
      <p:sp>
        <p:nvSpPr>
          <p:cNvPr id="247" name="Google Shape;247;p27"/>
          <p:cNvSpPr txBox="1"/>
          <p:nvPr/>
        </p:nvSpPr>
        <p:spPr>
          <a:xfrm>
            <a:off x="1335087" y="674687"/>
            <a:ext cx="8515500" cy="86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200"/>
              <a:buFont typeface="Arial"/>
              <a:buNone/>
            </a:pPr>
            <a:r>
              <a:rPr lang="en-US" sz="32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7)Tremix Concrete :-</a:t>
            </a:r>
            <a:endParaRPr sz="32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2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8" name="Google Shape;248;p27"/>
          <p:cNvSpPr txBox="1"/>
          <p:nvPr/>
        </p:nvSpPr>
        <p:spPr>
          <a:xfrm>
            <a:off x="609600" y="1371600"/>
            <a:ext cx="10058400" cy="42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AutoNum type="arabicPeriod"/>
            </a:pPr>
            <a:r>
              <a:rPr lang="en-US" sz="2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Tremix Concrete करतेवेळी मॅकेनिक पद्धतीचे मशिनरी वापरण्यात यावे.</a:t>
            </a:r>
            <a:endParaRPr/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AutoNum type="arabicPeriod"/>
            </a:pPr>
            <a:r>
              <a:rPr lang="en-US" sz="2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De-Watering.</a:t>
            </a:r>
            <a:endParaRPr/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AutoNum type="arabicPeriod"/>
            </a:pPr>
            <a:r>
              <a:rPr lang="en-US" sz="2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Channel Vibrator.</a:t>
            </a:r>
            <a:endParaRPr/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AutoNum type="arabicPeriod"/>
            </a:pPr>
            <a:r>
              <a:rPr lang="en-US" sz="2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Floater machine.</a:t>
            </a:r>
            <a:endParaRPr/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AutoNum type="arabicPeriod"/>
            </a:pPr>
            <a:r>
              <a:rPr lang="en-US" sz="2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Hardener chemical spreading on top surface.</a:t>
            </a:r>
            <a:endParaRPr/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AutoNum type="arabicPeriod"/>
            </a:pPr>
            <a:r>
              <a:rPr lang="en-US" sz="2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Tremix flooring वर कमीत कमी २८ दिवस पाणी मारावे(आळे करून पाणी भरून ठेवावे).</a:t>
            </a:r>
            <a:endParaRPr/>
          </a:p>
          <a:p>
            <a:pPr marL="342900" marR="0" lvl="0" indent="-165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49" name="Google Shape;249;p27"/>
          <p:cNvPicPr preferRelativeResize="0"/>
          <p:nvPr/>
        </p:nvPicPr>
        <p:blipFill rotWithShape="1">
          <a:blip r:embed="rId4">
            <a:alphaModFix/>
          </a:blip>
          <a:srcRect l="15185" t="21085" r="31418" b="10631"/>
          <a:stretch/>
        </p:blipFill>
        <p:spPr>
          <a:xfrm>
            <a:off x="34925" y="15875"/>
            <a:ext cx="1277936" cy="1168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4" name="Google Shape;254;p2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049000" y="0"/>
            <a:ext cx="1143000" cy="1104900"/>
          </a:xfrm>
          <a:prstGeom prst="rect">
            <a:avLst/>
          </a:prstGeom>
          <a:noFill/>
          <a:ln>
            <a:noFill/>
          </a:ln>
        </p:spPr>
      </p:pic>
      <p:sp>
        <p:nvSpPr>
          <p:cNvPr id="255" name="Google Shape;255;p28"/>
          <p:cNvSpPr txBox="1">
            <a:spLocks noGrp="1"/>
          </p:cNvSpPr>
          <p:nvPr>
            <p:ph type="title"/>
          </p:nvPr>
        </p:nvSpPr>
        <p:spPr>
          <a:xfrm>
            <a:off x="2590800" y="533400"/>
            <a:ext cx="670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Arial"/>
              <a:buNone/>
            </a:pPr>
            <a:r>
              <a:rPr lang="en-US" sz="44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गोदाम बांधकामाचे मार्गदर्शन</a:t>
            </a:r>
            <a:br>
              <a:rPr lang="en-US" sz="44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</a:br>
            <a:endParaRPr/>
          </a:p>
        </p:txBody>
      </p:sp>
      <p:sp>
        <p:nvSpPr>
          <p:cNvPr id="256" name="Google Shape;256;p28"/>
          <p:cNvSpPr txBox="1"/>
          <p:nvPr/>
        </p:nvSpPr>
        <p:spPr>
          <a:xfrm>
            <a:off x="1312862" y="690562"/>
            <a:ext cx="85155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800"/>
              <a:buFont typeface="Arial"/>
              <a:buNone/>
            </a:pPr>
            <a:r>
              <a:rPr lang="en-US" sz="18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7)Tremix Concrete :-</a:t>
            </a: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7" name="Google Shape;257;p2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93712" y="1331912"/>
            <a:ext cx="3622676" cy="2846387"/>
          </a:xfrm>
          <a:prstGeom prst="rect">
            <a:avLst/>
          </a:prstGeom>
          <a:noFill/>
          <a:ln w="38100" cap="sq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38100" dir="2700000">
              <a:srgbClr val="000000">
                <a:alpha val="42750"/>
              </a:srgbClr>
            </a:outerShdw>
          </a:effectLst>
        </p:spPr>
      </p:pic>
      <p:pic>
        <p:nvPicPr>
          <p:cNvPr id="258" name="Google Shape;258;p2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413250" y="2549525"/>
            <a:ext cx="3662361" cy="2746376"/>
          </a:xfrm>
          <a:prstGeom prst="rect">
            <a:avLst/>
          </a:prstGeom>
          <a:noFill/>
          <a:ln w="38100" cap="sq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38100" dir="2700000">
              <a:srgbClr val="000000">
                <a:alpha val="42750"/>
              </a:srgbClr>
            </a:outerShdw>
          </a:effectLst>
        </p:spPr>
      </p:pic>
      <p:pic>
        <p:nvPicPr>
          <p:cNvPr id="259" name="Google Shape;259;p28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242300" y="3543300"/>
            <a:ext cx="3935412" cy="2951163"/>
          </a:xfrm>
          <a:prstGeom prst="rect">
            <a:avLst/>
          </a:prstGeom>
          <a:noFill/>
          <a:ln w="38100" cap="sq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38100" dir="2700000">
              <a:srgbClr val="000000">
                <a:alpha val="42750"/>
              </a:srgbClr>
            </a:outerShdw>
          </a:effectLst>
        </p:spPr>
      </p:pic>
      <p:sp>
        <p:nvSpPr>
          <p:cNvPr id="260" name="Google Shape;260;p28"/>
          <p:cNvSpPr txBox="1"/>
          <p:nvPr/>
        </p:nvSpPr>
        <p:spPr>
          <a:xfrm>
            <a:off x="1233487" y="4224337"/>
            <a:ext cx="2209800" cy="3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Floater Machine</a:t>
            </a:r>
            <a:endParaRPr/>
          </a:p>
        </p:txBody>
      </p:sp>
      <p:sp>
        <p:nvSpPr>
          <p:cNvPr id="261" name="Google Shape;261;p28"/>
          <p:cNvSpPr txBox="1"/>
          <p:nvPr/>
        </p:nvSpPr>
        <p:spPr>
          <a:xfrm>
            <a:off x="5138737" y="5295900"/>
            <a:ext cx="2557500" cy="3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De-Watering machine</a:t>
            </a:r>
            <a:endParaRPr/>
          </a:p>
        </p:txBody>
      </p:sp>
      <p:sp>
        <p:nvSpPr>
          <p:cNvPr id="262" name="Google Shape;262;p28"/>
          <p:cNvSpPr txBox="1"/>
          <p:nvPr/>
        </p:nvSpPr>
        <p:spPr>
          <a:xfrm>
            <a:off x="9220200" y="6488112"/>
            <a:ext cx="2557500" cy="3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Finish Tremix Floor</a:t>
            </a:r>
            <a:endParaRPr/>
          </a:p>
        </p:txBody>
      </p:sp>
      <p:pic>
        <p:nvPicPr>
          <p:cNvPr id="263" name="Google Shape;263;p28"/>
          <p:cNvPicPr preferRelativeResize="0"/>
          <p:nvPr/>
        </p:nvPicPr>
        <p:blipFill rotWithShape="1">
          <a:blip r:embed="rId7">
            <a:alphaModFix/>
          </a:blip>
          <a:srcRect l="15185" t="21085" r="31418" b="10631"/>
          <a:stretch/>
        </p:blipFill>
        <p:spPr>
          <a:xfrm>
            <a:off x="34925" y="15875"/>
            <a:ext cx="1277936" cy="1168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8" name="Google Shape;268;p2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049000" y="0"/>
            <a:ext cx="1143000" cy="1104900"/>
          </a:xfrm>
          <a:prstGeom prst="rect">
            <a:avLst/>
          </a:prstGeom>
          <a:noFill/>
          <a:ln>
            <a:noFill/>
          </a:ln>
        </p:spPr>
      </p:pic>
      <p:sp>
        <p:nvSpPr>
          <p:cNvPr id="269" name="Google Shape;269;p29"/>
          <p:cNvSpPr txBox="1">
            <a:spLocks noGrp="1"/>
          </p:cNvSpPr>
          <p:nvPr>
            <p:ph type="title"/>
          </p:nvPr>
        </p:nvSpPr>
        <p:spPr>
          <a:xfrm>
            <a:off x="2590800" y="533400"/>
            <a:ext cx="670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Arial"/>
              <a:buNone/>
            </a:pPr>
            <a:r>
              <a:rPr lang="en-US" sz="44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गोदाम बांधकामाचे मार्गदर्शन</a:t>
            </a:r>
            <a:br>
              <a:rPr lang="en-US" sz="44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</a:br>
            <a:endParaRPr/>
          </a:p>
        </p:txBody>
      </p:sp>
      <p:sp>
        <p:nvSpPr>
          <p:cNvPr id="270" name="Google Shape;270;p29"/>
          <p:cNvSpPr txBox="1"/>
          <p:nvPr/>
        </p:nvSpPr>
        <p:spPr>
          <a:xfrm>
            <a:off x="1331912" y="763587"/>
            <a:ext cx="8515500" cy="107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800"/>
              <a:buFont typeface="Arial"/>
              <a:buNone/>
            </a:pPr>
            <a:r>
              <a:rPr lang="en-US" sz="28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7)Tremix Concrete :- Curing process.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71" name="Google Shape;271;p2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81175" y="1357312"/>
            <a:ext cx="8229600" cy="4953000"/>
          </a:xfrm>
          <a:prstGeom prst="rect">
            <a:avLst/>
          </a:prstGeom>
          <a:noFill/>
          <a:ln w="38100" cap="sq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38100" dir="2700000">
              <a:srgbClr val="000000">
                <a:alpha val="42750"/>
              </a:srgbClr>
            </a:outerShdw>
          </a:effectLst>
        </p:spPr>
      </p:pic>
      <p:pic>
        <p:nvPicPr>
          <p:cNvPr id="272" name="Google Shape;272;p29"/>
          <p:cNvPicPr preferRelativeResize="0"/>
          <p:nvPr/>
        </p:nvPicPr>
        <p:blipFill rotWithShape="1">
          <a:blip r:embed="rId5">
            <a:alphaModFix/>
          </a:blip>
          <a:srcRect l="15185" t="21085" r="31418" b="10631"/>
          <a:stretch/>
        </p:blipFill>
        <p:spPr>
          <a:xfrm>
            <a:off x="34925" y="15875"/>
            <a:ext cx="1277936" cy="1168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7" name="Google Shape;277;p3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049000" y="0"/>
            <a:ext cx="1143000" cy="1104900"/>
          </a:xfrm>
          <a:prstGeom prst="rect">
            <a:avLst/>
          </a:prstGeom>
          <a:noFill/>
          <a:ln>
            <a:noFill/>
          </a:ln>
        </p:spPr>
      </p:pic>
      <p:sp>
        <p:nvSpPr>
          <p:cNvPr id="278" name="Google Shape;278;p30"/>
          <p:cNvSpPr txBox="1">
            <a:spLocks noGrp="1"/>
          </p:cNvSpPr>
          <p:nvPr>
            <p:ph type="title"/>
          </p:nvPr>
        </p:nvSpPr>
        <p:spPr>
          <a:xfrm>
            <a:off x="2590800" y="533400"/>
            <a:ext cx="670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Arial"/>
              <a:buNone/>
            </a:pPr>
            <a:r>
              <a:rPr lang="en-US" sz="44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गोदाम बांधकामाचे मार्गदर्शन</a:t>
            </a:r>
            <a:br>
              <a:rPr lang="en-US" sz="44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</a:br>
            <a:endParaRPr/>
          </a:p>
        </p:txBody>
      </p:sp>
      <p:sp>
        <p:nvSpPr>
          <p:cNvPr id="279" name="Google Shape;279;p30"/>
          <p:cNvSpPr txBox="1"/>
          <p:nvPr/>
        </p:nvSpPr>
        <p:spPr>
          <a:xfrm>
            <a:off x="1331912" y="769937"/>
            <a:ext cx="8515500" cy="86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200"/>
              <a:buFont typeface="Arial"/>
              <a:buNone/>
            </a:pPr>
            <a:r>
              <a:rPr lang="en-US" sz="32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8)</a:t>
            </a:r>
            <a:r>
              <a:rPr lang="en-US" sz="1800" b="0" i="0" u="none">
                <a:solidFill>
                  <a:schemeClr val="dk1"/>
                </a:solidFill>
                <a:latin typeface="Mangal"/>
                <a:ea typeface="Mangal"/>
                <a:cs typeface="Mangal"/>
                <a:sym typeface="Mangal"/>
              </a:rPr>
              <a:t> </a:t>
            </a:r>
            <a:r>
              <a:rPr lang="en-US" sz="3200" b="1" i="0" u="none">
                <a:solidFill>
                  <a:srgbClr val="FF0000"/>
                </a:solidFill>
                <a:latin typeface="Mangal"/>
                <a:ea typeface="Mangal"/>
                <a:cs typeface="Mangal"/>
                <a:sym typeface="Mangal"/>
              </a:rPr>
              <a:t>वीट बांधकाम</a:t>
            </a:r>
            <a:r>
              <a:rPr lang="en-US" sz="32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:-</a:t>
            </a:r>
            <a:endParaRPr sz="32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2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0" name="Google Shape;280;p30"/>
          <p:cNvSpPr txBox="1"/>
          <p:nvPr/>
        </p:nvSpPr>
        <p:spPr>
          <a:xfrm>
            <a:off x="533400" y="1371600"/>
            <a:ext cx="10058400" cy="220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∙"/>
            </a:pPr>
            <a:r>
              <a:rPr lang="en-US" sz="1800" b="1" i="0" u="none">
                <a:solidFill>
                  <a:schemeClr val="dk1"/>
                </a:solidFill>
                <a:latin typeface="Mangal"/>
                <a:ea typeface="Mangal"/>
                <a:cs typeface="Mangal"/>
                <a:sym typeface="Mangal"/>
              </a:rPr>
              <a:t>गोदामाच्या भिंती</a:t>
            </a:r>
            <a:r>
              <a:rPr lang="en-US" sz="1800" b="0" i="0" u="none">
                <a:solidFill>
                  <a:schemeClr val="dk1"/>
                </a:solidFill>
                <a:latin typeface="Mangal"/>
                <a:ea typeface="Mangal"/>
                <a:cs typeface="Mangal"/>
                <a:sym typeface="Mangal"/>
              </a:rPr>
              <a:t> ३५ से.मी. किंवा २३ से.मी. जाडीच्या वीट बांधकामात असाव्यात. भिंतीची उंची कमीत कमी ३.५० मी. करून वरचा भाग </a:t>
            </a:r>
            <a:r>
              <a:rPr lang="en-US" sz="18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PEB</a:t>
            </a:r>
            <a:r>
              <a:rPr lang="en-US" sz="1800" b="0" i="0" u="none">
                <a:solidFill>
                  <a:schemeClr val="dk1"/>
                </a:solidFill>
                <a:latin typeface="Mangal"/>
                <a:ea typeface="Mangal"/>
                <a:cs typeface="Mangal"/>
                <a:sym typeface="Mangal"/>
              </a:rPr>
              <a:t> </a:t>
            </a:r>
            <a:r>
              <a:rPr lang="en-US" sz="18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structure </a:t>
            </a:r>
            <a:r>
              <a:rPr lang="en-US" sz="1800" b="0" i="0" u="none">
                <a:solidFill>
                  <a:schemeClr val="dk1"/>
                </a:solidFill>
                <a:latin typeface="Mangal"/>
                <a:ea typeface="Mangal"/>
                <a:cs typeface="Mangal"/>
                <a:sym typeface="Mangal"/>
              </a:rPr>
              <a:t>चा असावा. भिंतींना आतून गुळगुळीत गिलावा व खडबडीत ( वाळूचे कण बाहेर आलेले) गिलावा असावा. भिंतींना आतून चुन्यामध्ये पांढरा रंग देण्यात यावा. तसेच बाहेरून सिमेंट किंवा </a:t>
            </a:r>
            <a:r>
              <a:rPr lang="en-US" sz="18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acrylic</a:t>
            </a:r>
            <a:r>
              <a:rPr lang="en-US" sz="1800" b="0" i="0" u="none">
                <a:solidFill>
                  <a:schemeClr val="dk1"/>
                </a:solidFill>
                <a:latin typeface="Mangal"/>
                <a:ea typeface="Mangal"/>
                <a:cs typeface="Mangal"/>
                <a:sym typeface="Mangal"/>
              </a:rPr>
              <a:t> चा रंग लावण्यात यावा. </a:t>
            </a: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81" name="Google Shape;281;p3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90600" y="2743200"/>
            <a:ext cx="3856038" cy="3962402"/>
          </a:xfrm>
          <a:prstGeom prst="rect">
            <a:avLst/>
          </a:prstGeom>
          <a:noFill/>
          <a:ln w="38100" cap="sq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38100" dir="2700000">
              <a:srgbClr val="000000">
                <a:alpha val="42750"/>
              </a:srgbClr>
            </a:outerShdw>
          </a:effectLst>
        </p:spPr>
      </p:pic>
      <p:pic>
        <p:nvPicPr>
          <p:cNvPr id="282" name="Google Shape;282;p3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105400" y="2743200"/>
            <a:ext cx="6096001" cy="3962400"/>
          </a:xfrm>
          <a:prstGeom prst="rect">
            <a:avLst/>
          </a:prstGeom>
          <a:noFill/>
          <a:ln w="38100" cap="sq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38100" dir="2700000">
              <a:srgbClr val="000000">
                <a:alpha val="42750"/>
              </a:srgbClr>
            </a:outerShdw>
          </a:effectLst>
        </p:spPr>
      </p:pic>
      <p:pic>
        <p:nvPicPr>
          <p:cNvPr id="283" name="Google Shape;283;p30"/>
          <p:cNvPicPr preferRelativeResize="0"/>
          <p:nvPr/>
        </p:nvPicPr>
        <p:blipFill rotWithShape="1">
          <a:blip r:embed="rId6">
            <a:alphaModFix/>
          </a:blip>
          <a:srcRect l="15185" t="21085" r="31418" b="10631"/>
          <a:stretch/>
        </p:blipFill>
        <p:spPr>
          <a:xfrm>
            <a:off x="34925" y="15875"/>
            <a:ext cx="1277936" cy="1168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8" name="Google Shape;288;p3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049000" y="0"/>
            <a:ext cx="1143000" cy="1104900"/>
          </a:xfrm>
          <a:prstGeom prst="rect">
            <a:avLst/>
          </a:prstGeom>
          <a:noFill/>
          <a:ln>
            <a:noFill/>
          </a:ln>
        </p:spPr>
      </p:pic>
      <p:sp>
        <p:nvSpPr>
          <p:cNvPr id="289" name="Google Shape;289;p31"/>
          <p:cNvSpPr txBox="1">
            <a:spLocks noGrp="1"/>
          </p:cNvSpPr>
          <p:nvPr>
            <p:ph type="title"/>
          </p:nvPr>
        </p:nvSpPr>
        <p:spPr>
          <a:xfrm>
            <a:off x="2590800" y="533400"/>
            <a:ext cx="670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Arial"/>
              <a:buNone/>
            </a:pPr>
            <a:r>
              <a:rPr lang="en-US" sz="44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गोदाम बांधकामाचे मार्गदर्शन</a:t>
            </a:r>
            <a:br>
              <a:rPr lang="en-US" sz="44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</a:br>
            <a:endParaRPr/>
          </a:p>
        </p:txBody>
      </p:sp>
      <p:sp>
        <p:nvSpPr>
          <p:cNvPr id="290" name="Google Shape;290;p31"/>
          <p:cNvSpPr txBox="1"/>
          <p:nvPr/>
        </p:nvSpPr>
        <p:spPr>
          <a:xfrm>
            <a:off x="1360487" y="719137"/>
            <a:ext cx="8515500" cy="86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200"/>
              <a:buFont typeface="Arial"/>
              <a:buNone/>
            </a:pPr>
            <a:r>
              <a:rPr lang="en-US" sz="32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9)</a:t>
            </a:r>
            <a:r>
              <a:rPr lang="en-US" sz="1800" b="0" i="0" u="none">
                <a:solidFill>
                  <a:schemeClr val="dk1"/>
                </a:solidFill>
                <a:latin typeface="Mangal"/>
                <a:ea typeface="Mangal"/>
                <a:cs typeface="Mangal"/>
                <a:sym typeface="Mangal"/>
              </a:rPr>
              <a:t> </a:t>
            </a:r>
            <a:r>
              <a:rPr lang="en-US" sz="3200" b="1" i="0" u="none">
                <a:solidFill>
                  <a:srgbClr val="FF0000"/>
                </a:solidFill>
                <a:latin typeface="Mangal"/>
                <a:ea typeface="Mangal"/>
                <a:cs typeface="Mangal"/>
                <a:sym typeface="Mangal"/>
              </a:rPr>
              <a:t>Plastering</a:t>
            </a:r>
            <a:r>
              <a:rPr lang="en-US" sz="32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:-</a:t>
            </a:r>
            <a:endParaRPr sz="32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2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1" name="Google Shape;291;p31"/>
          <p:cNvSpPr txBox="1"/>
          <p:nvPr/>
        </p:nvSpPr>
        <p:spPr>
          <a:xfrm>
            <a:off x="533400" y="1371600"/>
            <a:ext cx="10058400" cy="71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∙"/>
            </a:pPr>
            <a:r>
              <a:rPr lang="en-US" sz="1800" b="0" i="0" u="none">
                <a:solidFill>
                  <a:schemeClr val="dk1"/>
                </a:solidFill>
                <a:latin typeface="Mangal"/>
                <a:ea typeface="Mangal"/>
                <a:cs typeface="Mangal"/>
                <a:sym typeface="Mangal"/>
              </a:rPr>
              <a:t>भिंतींना आतील बाजूस गुळगुळीत गिलावा व बाहेरील बाजूस खडबडीत ( वाळूचे कण बाहेर आलेले) गिलावा असावा. </a:t>
            </a:r>
            <a:endParaRPr/>
          </a:p>
        </p:txBody>
      </p:sp>
      <p:pic>
        <p:nvPicPr>
          <p:cNvPr id="292" name="Google Shape;292;p3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00050" y="2268537"/>
            <a:ext cx="4857750" cy="3816351"/>
          </a:xfrm>
          <a:prstGeom prst="rect">
            <a:avLst/>
          </a:prstGeom>
          <a:noFill/>
          <a:ln w="38100" cap="sq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38100" dir="2700000">
              <a:srgbClr val="000000">
                <a:alpha val="42750"/>
              </a:srgbClr>
            </a:outerShdw>
          </a:effectLst>
        </p:spPr>
      </p:pic>
      <p:pic>
        <p:nvPicPr>
          <p:cNvPr id="293" name="Google Shape;293;p3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867400" y="2268537"/>
            <a:ext cx="5029201" cy="3868737"/>
          </a:xfrm>
          <a:prstGeom prst="rect">
            <a:avLst/>
          </a:prstGeom>
          <a:noFill/>
          <a:ln w="38100" cap="sq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38100" dir="2700000">
              <a:srgbClr val="000000">
                <a:alpha val="42750"/>
              </a:srgbClr>
            </a:outerShdw>
          </a:effectLst>
        </p:spPr>
      </p:pic>
      <p:sp>
        <p:nvSpPr>
          <p:cNvPr id="294" name="Google Shape;294;p31"/>
          <p:cNvSpPr txBox="1"/>
          <p:nvPr/>
        </p:nvSpPr>
        <p:spPr>
          <a:xfrm>
            <a:off x="2057400" y="6137275"/>
            <a:ext cx="2209800" cy="36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Outside Plaster</a:t>
            </a:r>
            <a:endParaRPr/>
          </a:p>
        </p:txBody>
      </p:sp>
      <p:sp>
        <p:nvSpPr>
          <p:cNvPr id="295" name="Google Shape;295;p31"/>
          <p:cNvSpPr txBox="1"/>
          <p:nvPr/>
        </p:nvSpPr>
        <p:spPr>
          <a:xfrm>
            <a:off x="7391400" y="6184900"/>
            <a:ext cx="2209800" cy="3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Inside Plaster</a:t>
            </a:r>
            <a:endParaRPr/>
          </a:p>
        </p:txBody>
      </p:sp>
      <p:pic>
        <p:nvPicPr>
          <p:cNvPr id="296" name="Google Shape;296;p31"/>
          <p:cNvPicPr preferRelativeResize="0"/>
          <p:nvPr/>
        </p:nvPicPr>
        <p:blipFill rotWithShape="1">
          <a:blip r:embed="rId6">
            <a:alphaModFix/>
          </a:blip>
          <a:srcRect l="15185" t="21085" r="31418" b="10631"/>
          <a:stretch/>
        </p:blipFill>
        <p:spPr>
          <a:xfrm>
            <a:off x="34925" y="15875"/>
            <a:ext cx="1277936" cy="1168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4"/>
          <p:cNvSpPr txBox="1"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Calibri"/>
              <a:buNone/>
            </a:pPr>
            <a:r>
              <a:rPr lang="en-US" sz="4400" b="1" i="0" u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जमीन पाहणी व निश्चितीकरण </a:t>
            </a:r>
            <a:endParaRPr/>
          </a:p>
        </p:txBody>
      </p:sp>
      <p:sp>
        <p:nvSpPr>
          <p:cNvPr id="101" name="Google Shape;101;p14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10972800" cy="45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</a:pPr>
            <a:r>
              <a:rPr lang="en-US" sz="3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जमीन पाहणी दरम्यान जागा समतल स्वरूपाची असावी.  (दलदलीचा व काळया मातीची जागा टाळावी.)</a:t>
            </a:r>
            <a:endParaRPr sz="3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</a:pPr>
            <a:r>
              <a:rPr lang="en-US" sz="3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जागेत जाण्यासाठी जागा मुख्य रस्त्या-लगत अथवा जोडरस्ता असावा.</a:t>
            </a:r>
            <a:endParaRPr sz="3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</a:pPr>
            <a:r>
              <a:rPr lang="en-US" sz="3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सदर जागेमधून कोणतीही विद्युतीकरणाची HT/LT  लाईन गेलेली नसावी. </a:t>
            </a:r>
            <a:endParaRPr sz="3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</a:pPr>
            <a:r>
              <a:rPr lang="en-US" sz="3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सदर जागा सपाट असावी उंच टेकडीवर नसावी.</a:t>
            </a:r>
            <a:endParaRPr/>
          </a:p>
          <a:p>
            <a:pPr marL="342900" marR="0" lvl="0" indent="-342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</a:pPr>
            <a:r>
              <a:rPr lang="en-US" sz="3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सदर जागेमधील जमीन माती मुरमाड असावी जेणेकरून गोदाम बांधकामास खर्च कमी येईल.  </a:t>
            </a:r>
            <a:endParaRPr sz="3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152400" algn="l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</a:pPr>
            <a:endParaRPr sz="30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" name="Google Shape;102;p14"/>
          <p:cNvSpPr txBox="1"/>
          <p:nvPr/>
        </p:nvSpPr>
        <p:spPr>
          <a:xfrm>
            <a:off x="8737600" y="6356350"/>
            <a:ext cx="28449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t>2</a:t>
            </a:fld>
            <a:endParaRPr/>
          </a:p>
        </p:txBody>
      </p:sp>
      <p:pic>
        <p:nvPicPr>
          <p:cNvPr id="103" name="Google Shape;103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049000" y="0"/>
            <a:ext cx="1143000" cy="1104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14"/>
          <p:cNvPicPr preferRelativeResize="0"/>
          <p:nvPr/>
        </p:nvPicPr>
        <p:blipFill rotWithShape="1">
          <a:blip r:embed="rId4">
            <a:alphaModFix/>
          </a:blip>
          <a:srcRect l="15185" t="21085" r="31418" b="10631"/>
          <a:stretch/>
        </p:blipFill>
        <p:spPr>
          <a:xfrm>
            <a:off x="34925" y="15875"/>
            <a:ext cx="1277936" cy="1168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1" name="Google Shape;301;p3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049000" y="0"/>
            <a:ext cx="1143000" cy="1104900"/>
          </a:xfrm>
          <a:prstGeom prst="rect">
            <a:avLst/>
          </a:prstGeom>
          <a:noFill/>
          <a:ln>
            <a:noFill/>
          </a:ln>
        </p:spPr>
      </p:pic>
      <p:sp>
        <p:nvSpPr>
          <p:cNvPr id="302" name="Google Shape;302;p32"/>
          <p:cNvSpPr txBox="1">
            <a:spLocks noGrp="1"/>
          </p:cNvSpPr>
          <p:nvPr>
            <p:ph type="title"/>
          </p:nvPr>
        </p:nvSpPr>
        <p:spPr>
          <a:xfrm>
            <a:off x="2590800" y="533400"/>
            <a:ext cx="670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Arial"/>
              <a:buNone/>
            </a:pPr>
            <a:r>
              <a:rPr lang="en-US" sz="44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गोदाम बांधकामाचे मार्गदर्शन</a:t>
            </a:r>
            <a:br>
              <a:rPr lang="en-US" sz="44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</a:br>
            <a:endParaRPr/>
          </a:p>
        </p:txBody>
      </p:sp>
      <p:sp>
        <p:nvSpPr>
          <p:cNvPr id="303" name="Google Shape;303;p32"/>
          <p:cNvSpPr txBox="1"/>
          <p:nvPr/>
        </p:nvSpPr>
        <p:spPr>
          <a:xfrm>
            <a:off x="1304925" y="636587"/>
            <a:ext cx="8515500" cy="73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Arial"/>
              <a:buNone/>
            </a:pPr>
            <a:r>
              <a:rPr lang="en-US" sz="24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10)</a:t>
            </a:r>
            <a:r>
              <a:rPr lang="en-US" sz="2400" b="0" i="0" u="none">
                <a:solidFill>
                  <a:schemeClr val="dk1"/>
                </a:solidFill>
                <a:latin typeface="Mangal"/>
                <a:ea typeface="Mangal"/>
                <a:cs typeface="Mangal"/>
                <a:sym typeface="Mangal"/>
              </a:rPr>
              <a:t> </a:t>
            </a:r>
            <a:r>
              <a:rPr lang="en-US" sz="2400" b="1" i="0" u="none">
                <a:solidFill>
                  <a:srgbClr val="FF0000"/>
                </a:solidFill>
                <a:latin typeface="Mangal"/>
                <a:ea typeface="Mangal"/>
                <a:cs typeface="Mangal"/>
                <a:sym typeface="Mangal"/>
              </a:rPr>
              <a:t>Rolling Shutter And Windows</a:t>
            </a:r>
            <a:r>
              <a:rPr lang="en-US" sz="24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:-</a:t>
            </a: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4" name="Google Shape;304;p32"/>
          <p:cNvSpPr txBox="1"/>
          <p:nvPr/>
        </p:nvSpPr>
        <p:spPr>
          <a:xfrm>
            <a:off x="180975" y="1117600"/>
            <a:ext cx="11525400" cy="13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∙"/>
            </a:pPr>
            <a:r>
              <a:rPr lang="en-US" sz="1800" b="1" i="0" u="none">
                <a:solidFill>
                  <a:schemeClr val="dk1"/>
                </a:solidFill>
                <a:latin typeface="Mangal"/>
                <a:ea typeface="Mangal"/>
                <a:cs typeface="Mangal"/>
                <a:sym typeface="Mangal"/>
              </a:rPr>
              <a:t>गोदामाचे दरवाजे</a:t>
            </a:r>
            <a:r>
              <a:rPr lang="en-US" sz="1800" b="0" i="0" u="none">
                <a:solidFill>
                  <a:schemeClr val="dk1"/>
                </a:solidFill>
                <a:latin typeface="Mangal"/>
                <a:ea typeface="Mangal"/>
                <a:cs typeface="Mangal"/>
                <a:sym typeface="Mangal"/>
              </a:rPr>
              <a:t> लोखंडी रोलिंग शटर चे असावे. त्याचा आकार कमीतकमी १.८ मी. रुंदी आणि २.५० मी. उंचीचे असावे. शटर ची खालची बाजू तळवटाच्या पातळीपेक्षा ५ से.मी. खाली असावी. जोत्यापासून ०.६० मी उंचीवर </a:t>
            </a:r>
            <a:r>
              <a:rPr lang="en-US" sz="1800" b="1" i="0" u="none">
                <a:solidFill>
                  <a:schemeClr val="dk1"/>
                </a:solidFill>
                <a:latin typeface="Mangal"/>
                <a:ea typeface="Mangal"/>
                <a:cs typeface="Mangal"/>
                <a:sym typeface="Mangal"/>
              </a:rPr>
              <a:t>खिडक्या</a:t>
            </a:r>
            <a:r>
              <a:rPr lang="en-US" sz="1800" b="0" i="0" u="none">
                <a:solidFill>
                  <a:schemeClr val="dk1"/>
                </a:solidFill>
                <a:latin typeface="Mangal"/>
                <a:ea typeface="Mangal"/>
                <a:cs typeface="Mangal"/>
                <a:sym typeface="Mangal"/>
              </a:rPr>
              <a:t> लोखंडी जाळी 0.60 x 0.60 M. आणि अल्युमिनिअम पद्धतीच्या काचेच्या लावलेल्या असाव्यात जेणेकरून व्यवस्थित वायुविजन होईल व मालाची गुणवत्ता टिकून राहील तसेच बाहेरील जाळीमुळे पक्षी, उंदीर आत येणार नाहीत.</a:t>
            </a:r>
            <a:endParaRPr/>
          </a:p>
        </p:txBody>
      </p:sp>
      <p:pic>
        <p:nvPicPr>
          <p:cNvPr id="305" name="Google Shape;305;p32" descr="E:\C Drive\Downloads\WhatsApp Image 2022-04-29 at 10.01.09 AM.jpe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848350" y="2557462"/>
            <a:ext cx="2590801" cy="3833812"/>
          </a:xfrm>
          <a:prstGeom prst="rect">
            <a:avLst/>
          </a:prstGeom>
          <a:noFill/>
          <a:ln w="38100" cap="sq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38100" dir="2700000">
              <a:srgbClr val="000000">
                <a:alpha val="42750"/>
              </a:srgbClr>
            </a:outerShdw>
          </a:effectLst>
        </p:spPr>
      </p:pic>
      <p:pic>
        <p:nvPicPr>
          <p:cNvPr id="306" name="Google Shape;306;p3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048000" y="2557462"/>
            <a:ext cx="2451101" cy="3833813"/>
          </a:xfrm>
          <a:prstGeom prst="rect">
            <a:avLst/>
          </a:prstGeom>
          <a:noFill/>
          <a:ln w="38100" cap="sq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38100" dir="2700000">
              <a:srgbClr val="000000">
                <a:alpha val="42750"/>
              </a:srgbClr>
            </a:outerShdw>
          </a:effectLst>
        </p:spPr>
      </p:pic>
      <p:pic>
        <p:nvPicPr>
          <p:cNvPr id="307" name="Google Shape;307;p3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88937" y="2557462"/>
            <a:ext cx="2308225" cy="3833810"/>
          </a:xfrm>
          <a:prstGeom prst="rect">
            <a:avLst/>
          </a:prstGeom>
          <a:noFill/>
          <a:ln w="38100" cap="sq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38100" dir="2700000">
              <a:srgbClr val="000000">
                <a:alpha val="42750"/>
              </a:srgbClr>
            </a:outerShdw>
          </a:effectLst>
        </p:spPr>
      </p:pic>
      <p:pic>
        <p:nvPicPr>
          <p:cNvPr id="308" name="Google Shape;308;p32" descr="E:\C Drive\Downloads\WhatsApp Image 2022-04-29 at 11.57.40 AM.jpe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767762" y="2557462"/>
            <a:ext cx="2743200" cy="3833812"/>
          </a:xfrm>
          <a:prstGeom prst="rect">
            <a:avLst/>
          </a:prstGeom>
          <a:noFill/>
          <a:ln w="38100" cap="sq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38100" dir="2700000">
              <a:srgbClr val="000000">
                <a:alpha val="42750"/>
              </a:srgbClr>
            </a:outerShdw>
          </a:effectLst>
        </p:spPr>
      </p:pic>
      <p:pic>
        <p:nvPicPr>
          <p:cNvPr id="309" name="Google Shape;309;p32"/>
          <p:cNvPicPr preferRelativeResize="0"/>
          <p:nvPr/>
        </p:nvPicPr>
        <p:blipFill rotWithShape="1">
          <a:blip r:embed="rId8">
            <a:alphaModFix/>
          </a:blip>
          <a:srcRect l="15185" t="21085" r="31418" b="10631"/>
          <a:stretch/>
        </p:blipFill>
        <p:spPr>
          <a:xfrm>
            <a:off x="34925" y="15875"/>
            <a:ext cx="1277936" cy="1168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" name="Google Shape;314;p3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049000" y="0"/>
            <a:ext cx="1143000" cy="1104900"/>
          </a:xfrm>
          <a:prstGeom prst="rect">
            <a:avLst/>
          </a:prstGeom>
          <a:noFill/>
          <a:ln>
            <a:noFill/>
          </a:ln>
        </p:spPr>
      </p:pic>
      <p:sp>
        <p:nvSpPr>
          <p:cNvPr id="315" name="Google Shape;315;p33"/>
          <p:cNvSpPr txBox="1">
            <a:spLocks noGrp="1"/>
          </p:cNvSpPr>
          <p:nvPr>
            <p:ph type="title"/>
          </p:nvPr>
        </p:nvSpPr>
        <p:spPr>
          <a:xfrm>
            <a:off x="169862" y="26987"/>
            <a:ext cx="10515600" cy="65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Arial"/>
              <a:buNone/>
            </a:pPr>
            <a:r>
              <a:rPr lang="en-US" sz="24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गोदाम बांधकामाचे मार्गदर्शन</a:t>
            </a:r>
            <a:endParaRPr/>
          </a:p>
        </p:txBody>
      </p:sp>
      <p:pic>
        <p:nvPicPr>
          <p:cNvPr id="316" name="Google Shape;316;p33" descr="E:\C Drive\Downloads\WhatsApp Image 2022-04-29 at 11.56.59 AM.jpe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438400" y="1665287"/>
            <a:ext cx="6781800" cy="4941888"/>
          </a:xfrm>
          <a:prstGeom prst="rect">
            <a:avLst/>
          </a:prstGeom>
          <a:noFill/>
          <a:ln w="38100" cap="sq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38100" dir="2700000">
              <a:srgbClr val="000000">
                <a:alpha val="42750"/>
              </a:srgbClr>
            </a:outerShdw>
          </a:effectLst>
        </p:spPr>
      </p:pic>
      <p:sp>
        <p:nvSpPr>
          <p:cNvPr id="317" name="Google Shape;317;p33"/>
          <p:cNvSpPr txBox="1"/>
          <p:nvPr/>
        </p:nvSpPr>
        <p:spPr>
          <a:xfrm>
            <a:off x="152400" y="1295400"/>
            <a:ext cx="4070400" cy="3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Rolling Shutter to warehouse building:</a:t>
            </a:r>
            <a:endParaRPr/>
          </a:p>
        </p:txBody>
      </p:sp>
      <p:pic>
        <p:nvPicPr>
          <p:cNvPr id="318" name="Google Shape;318;p33"/>
          <p:cNvPicPr preferRelativeResize="0"/>
          <p:nvPr/>
        </p:nvPicPr>
        <p:blipFill rotWithShape="1">
          <a:blip r:embed="rId5">
            <a:alphaModFix/>
          </a:blip>
          <a:srcRect l="15185" t="21085" r="31418" b="10631"/>
          <a:stretch/>
        </p:blipFill>
        <p:spPr>
          <a:xfrm>
            <a:off x="34925" y="15875"/>
            <a:ext cx="1277936" cy="1168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3" name="Google Shape;323;p3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049000" y="0"/>
            <a:ext cx="1143000" cy="1104900"/>
          </a:xfrm>
          <a:prstGeom prst="rect">
            <a:avLst/>
          </a:prstGeom>
          <a:noFill/>
          <a:ln>
            <a:noFill/>
          </a:ln>
        </p:spPr>
      </p:pic>
      <p:sp>
        <p:nvSpPr>
          <p:cNvPr id="324" name="Google Shape;324;p34"/>
          <p:cNvSpPr txBox="1">
            <a:spLocks noGrp="1"/>
          </p:cNvSpPr>
          <p:nvPr>
            <p:ph type="title"/>
          </p:nvPr>
        </p:nvSpPr>
        <p:spPr>
          <a:xfrm>
            <a:off x="2590800" y="533400"/>
            <a:ext cx="670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Arial"/>
              <a:buNone/>
            </a:pPr>
            <a:r>
              <a:rPr lang="en-US" sz="44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गोदाम बांधकामाचे मार्गदर्शन</a:t>
            </a:r>
            <a:br>
              <a:rPr lang="en-US" sz="44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</a:br>
            <a:endParaRPr/>
          </a:p>
        </p:txBody>
      </p:sp>
      <p:sp>
        <p:nvSpPr>
          <p:cNvPr id="325" name="Google Shape;325;p34"/>
          <p:cNvSpPr txBox="1"/>
          <p:nvPr/>
        </p:nvSpPr>
        <p:spPr>
          <a:xfrm>
            <a:off x="1333500" y="706437"/>
            <a:ext cx="8515500" cy="86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800"/>
              <a:buFont typeface="Arial"/>
              <a:buNone/>
            </a:pPr>
            <a:r>
              <a:rPr lang="en-US" sz="28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11)</a:t>
            </a:r>
            <a:r>
              <a:rPr lang="en-US" sz="1600" b="0" i="0" u="none">
                <a:solidFill>
                  <a:schemeClr val="dk1"/>
                </a:solidFill>
                <a:latin typeface="Mangal"/>
                <a:ea typeface="Mangal"/>
                <a:cs typeface="Mangal"/>
                <a:sym typeface="Mangal"/>
              </a:rPr>
              <a:t> </a:t>
            </a:r>
            <a:r>
              <a:rPr lang="en-US" sz="2400" b="1" i="0" u="none">
                <a:solidFill>
                  <a:srgbClr val="FF0000"/>
                </a:solidFill>
                <a:latin typeface="Mangal"/>
                <a:ea typeface="Mangal"/>
                <a:cs typeface="Mangal"/>
                <a:sym typeface="Mangal"/>
              </a:rPr>
              <a:t>Roofing</a:t>
            </a:r>
            <a:r>
              <a:rPr lang="en-US" sz="2800" b="0" i="0" u="none">
                <a:solidFill>
                  <a:srgbClr val="FF0000"/>
                </a:solidFill>
                <a:latin typeface="Mangal"/>
                <a:ea typeface="Mangal"/>
                <a:cs typeface="Mangal"/>
                <a:sym typeface="Mangal"/>
              </a:rPr>
              <a:t> </a:t>
            </a:r>
            <a:r>
              <a:rPr lang="en-US" sz="2400" b="1" i="0" u="none">
                <a:solidFill>
                  <a:srgbClr val="FF0000"/>
                </a:solidFill>
                <a:latin typeface="Mangal"/>
                <a:ea typeface="Mangal"/>
                <a:cs typeface="Mangal"/>
                <a:sym typeface="Mangal"/>
              </a:rPr>
              <a:t>sheet</a:t>
            </a:r>
            <a:r>
              <a:rPr lang="en-US" sz="2800" b="0" i="0" u="none">
                <a:solidFill>
                  <a:srgbClr val="FF0000"/>
                </a:solidFill>
                <a:latin typeface="Mangal"/>
                <a:ea typeface="Mangal"/>
                <a:cs typeface="Mangal"/>
                <a:sym typeface="Mangal"/>
              </a:rPr>
              <a:t> </a:t>
            </a:r>
            <a:r>
              <a:rPr lang="en-US" sz="32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:-</a:t>
            </a:r>
            <a:endParaRPr sz="32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2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6" name="Google Shape;326;p34"/>
          <p:cNvSpPr txBox="1"/>
          <p:nvPr/>
        </p:nvSpPr>
        <p:spPr>
          <a:xfrm>
            <a:off x="419100" y="1203325"/>
            <a:ext cx="10439400" cy="147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∙"/>
            </a:pPr>
            <a:r>
              <a:rPr lang="en-US" sz="1800" b="1" i="0" u="none">
                <a:solidFill>
                  <a:schemeClr val="dk1"/>
                </a:solidFill>
                <a:latin typeface="Mangal"/>
                <a:ea typeface="Mangal"/>
                <a:cs typeface="Mangal"/>
                <a:sym typeface="Mangal"/>
              </a:rPr>
              <a:t>गोदामाचे छत </a:t>
            </a:r>
            <a:r>
              <a:rPr lang="en-US" sz="1800" b="0" i="0" u="none">
                <a:solidFill>
                  <a:schemeClr val="dk1"/>
                </a:solidFill>
                <a:latin typeface="Mangal"/>
                <a:ea typeface="Mangal"/>
                <a:cs typeface="Mangal"/>
                <a:sym typeface="Mangal"/>
              </a:rPr>
              <a:t>सिमेंट पत्र्याचे किंवा लोखंडी पत्र्याचे असावे. गोदामात उजेडासाठी चार ते पाच पत्रे फायबर किंवा पॉलिकॉर्बनेट चे बसवावे. शक्य असल्यास गोदामात हवा खेळती राहणे साठी </a:t>
            </a:r>
            <a:r>
              <a:rPr lang="en-US" sz="18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Turbo</a:t>
            </a:r>
            <a:r>
              <a:rPr lang="en-US" sz="1800" b="0" i="0" u="none">
                <a:solidFill>
                  <a:schemeClr val="dk1"/>
                </a:solidFill>
                <a:latin typeface="Mangal"/>
                <a:ea typeface="Mangal"/>
                <a:cs typeface="Mangal"/>
                <a:sym typeface="Mangal"/>
              </a:rPr>
              <a:t> </a:t>
            </a:r>
            <a:r>
              <a:rPr lang="en-US" sz="18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Ventilator</a:t>
            </a:r>
            <a:r>
              <a:rPr lang="en-US" sz="1800" b="0" i="0" u="none">
                <a:solidFill>
                  <a:schemeClr val="dk1"/>
                </a:solidFill>
                <a:latin typeface="Mangal"/>
                <a:ea typeface="Mangal"/>
                <a:cs typeface="Mangal"/>
                <a:sym typeface="Mangal"/>
              </a:rPr>
              <a:t> बसविण्यात यावे.</a:t>
            </a:r>
            <a:endParaRPr/>
          </a:p>
          <a:p>
            <a:pPr marL="342900" marR="0" lvl="0" indent="-342900" algn="just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∙"/>
            </a:pPr>
            <a:r>
              <a:rPr lang="en-US" sz="18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नवीन पध्द्तीचे klip lok -7०० sheet with XLPE 8mm insulation sheet वापरू शकतो. </a:t>
            </a:r>
            <a:endParaRPr/>
          </a:p>
        </p:txBody>
      </p:sp>
      <p:pic>
        <p:nvPicPr>
          <p:cNvPr id="327" name="Google Shape;327;p3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66800" y="2894012"/>
            <a:ext cx="4419601" cy="3810001"/>
          </a:xfrm>
          <a:prstGeom prst="rect">
            <a:avLst/>
          </a:prstGeom>
          <a:noFill/>
          <a:ln w="38100" cap="sq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38100" dir="2700000">
              <a:srgbClr val="000000">
                <a:alpha val="42750"/>
              </a:srgbClr>
            </a:outerShdw>
          </a:effectLst>
        </p:spPr>
      </p:pic>
      <p:pic>
        <p:nvPicPr>
          <p:cNvPr id="328" name="Google Shape;328;p3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089650" y="2894012"/>
            <a:ext cx="5143500" cy="3810000"/>
          </a:xfrm>
          <a:prstGeom prst="rect">
            <a:avLst/>
          </a:prstGeom>
          <a:noFill/>
          <a:ln w="38100" cap="sq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38100" dir="2700000">
              <a:srgbClr val="000000">
                <a:alpha val="42750"/>
              </a:srgbClr>
            </a:outerShdw>
          </a:effectLst>
        </p:spPr>
      </p:pic>
      <p:pic>
        <p:nvPicPr>
          <p:cNvPr id="329" name="Google Shape;329;p34"/>
          <p:cNvPicPr preferRelativeResize="0"/>
          <p:nvPr/>
        </p:nvPicPr>
        <p:blipFill rotWithShape="1">
          <a:blip r:embed="rId6">
            <a:alphaModFix/>
          </a:blip>
          <a:srcRect l="15185" t="21085" r="31418" b="10631"/>
          <a:stretch/>
        </p:blipFill>
        <p:spPr>
          <a:xfrm>
            <a:off x="34925" y="15875"/>
            <a:ext cx="1277936" cy="1168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4" name="Google Shape;334;p3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049000" y="0"/>
            <a:ext cx="1143000" cy="1104900"/>
          </a:xfrm>
          <a:prstGeom prst="rect">
            <a:avLst/>
          </a:prstGeom>
          <a:noFill/>
          <a:ln>
            <a:noFill/>
          </a:ln>
        </p:spPr>
      </p:pic>
      <p:sp>
        <p:nvSpPr>
          <p:cNvPr id="335" name="Google Shape;335;p35"/>
          <p:cNvSpPr txBox="1">
            <a:spLocks noGrp="1"/>
          </p:cNvSpPr>
          <p:nvPr>
            <p:ph type="title"/>
          </p:nvPr>
        </p:nvSpPr>
        <p:spPr>
          <a:xfrm>
            <a:off x="2590800" y="533400"/>
            <a:ext cx="670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Arial"/>
              <a:buNone/>
            </a:pPr>
            <a:r>
              <a:rPr lang="en-US" sz="44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गोदाम बांधकामाचे मार्गदर्शन</a:t>
            </a:r>
            <a:br>
              <a:rPr lang="en-US" sz="44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</a:br>
            <a:endParaRPr/>
          </a:p>
        </p:txBody>
      </p:sp>
      <p:sp>
        <p:nvSpPr>
          <p:cNvPr id="336" name="Google Shape;336;p35"/>
          <p:cNvSpPr txBox="1"/>
          <p:nvPr/>
        </p:nvSpPr>
        <p:spPr>
          <a:xfrm>
            <a:off x="1331912" y="801687"/>
            <a:ext cx="8515500" cy="150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800"/>
              <a:buFont typeface="Arial"/>
              <a:buNone/>
            </a:pPr>
            <a:r>
              <a:rPr lang="en-US" sz="28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12) Groove Cutting And Stack Lines:-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b="1" i="0" u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7" name="Google Shape;337;p35"/>
          <p:cNvSpPr txBox="1"/>
          <p:nvPr/>
        </p:nvSpPr>
        <p:spPr>
          <a:xfrm>
            <a:off x="436562" y="1662112"/>
            <a:ext cx="10439400" cy="64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   Tremix Floor केल्यानंतर ४ mm रुंद व २० mm खोल Groove cut करून त्यात डांबर भरून घ्यावे. तदनंतर १० mm  रुंदीचे Stackline करावे. </a:t>
            </a:r>
            <a:endParaRPr/>
          </a:p>
        </p:txBody>
      </p:sp>
      <p:pic>
        <p:nvPicPr>
          <p:cNvPr id="338" name="Google Shape;338;p3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85800" y="2520950"/>
            <a:ext cx="4495800" cy="4108452"/>
          </a:xfrm>
          <a:prstGeom prst="rect">
            <a:avLst/>
          </a:prstGeom>
          <a:noFill/>
          <a:ln w="38100" cap="sq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38100" dir="2700000">
              <a:srgbClr val="000000">
                <a:alpha val="42750"/>
              </a:srgbClr>
            </a:outerShdw>
          </a:effectLst>
        </p:spPr>
      </p:pic>
      <p:pic>
        <p:nvPicPr>
          <p:cNvPr id="339" name="Google Shape;339;p3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105525" y="2520950"/>
            <a:ext cx="4876800" cy="4108450"/>
          </a:xfrm>
          <a:prstGeom prst="rect">
            <a:avLst/>
          </a:prstGeom>
          <a:noFill/>
          <a:ln w="38100" cap="sq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38100" dir="2700000">
              <a:srgbClr val="000000">
                <a:alpha val="42750"/>
              </a:srgbClr>
            </a:outerShdw>
          </a:effectLst>
        </p:spPr>
      </p:pic>
      <p:pic>
        <p:nvPicPr>
          <p:cNvPr id="340" name="Google Shape;340;p35"/>
          <p:cNvPicPr preferRelativeResize="0"/>
          <p:nvPr/>
        </p:nvPicPr>
        <p:blipFill rotWithShape="1">
          <a:blip r:embed="rId6">
            <a:alphaModFix/>
          </a:blip>
          <a:srcRect l="15185" t="21085" r="31418" b="10631"/>
          <a:stretch/>
        </p:blipFill>
        <p:spPr>
          <a:xfrm>
            <a:off x="34925" y="15875"/>
            <a:ext cx="1277936" cy="1168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5" name="Google Shape;345;p3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049000" y="0"/>
            <a:ext cx="1143000" cy="1104900"/>
          </a:xfrm>
          <a:prstGeom prst="rect">
            <a:avLst/>
          </a:prstGeom>
          <a:noFill/>
          <a:ln>
            <a:noFill/>
          </a:ln>
        </p:spPr>
      </p:pic>
      <p:sp>
        <p:nvSpPr>
          <p:cNvPr id="346" name="Google Shape;346;p36"/>
          <p:cNvSpPr txBox="1">
            <a:spLocks noGrp="1"/>
          </p:cNvSpPr>
          <p:nvPr>
            <p:ph type="title"/>
          </p:nvPr>
        </p:nvSpPr>
        <p:spPr>
          <a:xfrm>
            <a:off x="169862" y="26987"/>
            <a:ext cx="10515600" cy="65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 New Roman"/>
              <a:buNone/>
            </a:pPr>
            <a:r>
              <a:rPr lang="en-US" sz="2400" b="1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Warehouse Construction Guidelines</a:t>
            </a:r>
            <a:endParaRPr/>
          </a:p>
        </p:txBody>
      </p:sp>
      <p:pic>
        <p:nvPicPr>
          <p:cNvPr id="347" name="Google Shape;347;p36" descr="E:\C Drive\Downloads\WhatsApp Image 2022-05-24 at 9.30.47 PM.jpe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638800" y="990600"/>
            <a:ext cx="5257800" cy="5562600"/>
          </a:xfrm>
          <a:prstGeom prst="rect">
            <a:avLst/>
          </a:prstGeom>
          <a:noFill/>
          <a:ln w="38100" cap="sq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38100" dir="2700000">
              <a:srgbClr val="000000">
                <a:alpha val="42750"/>
              </a:srgbClr>
            </a:outerShdw>
          </a:effectLst>
        </p:spPr>
      </p:pic>
      <p:pic>
        <p:nvPicPr>
          <p:cNvPr id="348" name="Google Shape;348;p36" descr="E:\C Drive\Downloads\WhatsApp Image 2022-05-23 at 6.27.07 PM.jpe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81000" y="990600"/>
            <a:ext cx="4724399" cy="5562600"/>
          </a:xfrm>
          <a:prstGeom prst="rect">
            <a:avLst/>
          </a:prstGeom>
          <a:noFill/>
          <a:ln w="38100" cap="sq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38100" dir="2700000">
              <a:srgbClr val="000000">
                <a:alpha val="42750"/>
              </a:srgbClr>
            </a:outerShdw>
          </a:effectLst>
        </p:spPr>
      </p:pic>
      <p:pic>
        <p:nvPicPr>
          <p:cNvPr id="349" name="Google Shape;349;p36"/>
          <p:cNvPicPr preferRelativeResize="0"/>
          <p:nvPr/>
        </p:nvPicPr>
        <p:blipFill rotWithShape="1">
          <a:blip r:embed="rId6">
            <a:alphaModFix/>
          </a:blip>
          <a:srcRect l="15185" t="21085" r="31418" b="10631"/>
          <a:stretch/>
        </p:blipFill>
        <p:spPr>
          <a:xfrm>
            <a:off x="34925" y="15875"/>
            <a:ext cx="1277936" cy="1168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4" name="Google Shape;354;p3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049000" y="0"/>
            <a:ext cx="1143000" cy="1104900"/>
          </a:xfrm>
          <a:prstGeom prst="rect">
            <a:avLst/>
          </a:prstGeom>
          <a:noFill/>
          <a:ln>
            <a:noFill/>
          </a:ln>
        </p:spPr>
      </p:pic>
      <p:sp>
        <p:nvSpPr>
          <p:cNvPr id="355" name="Google Shape;355;p37"/>
          <p:cNvSpPr txBox="1">
            <a:spLocks noGrp="1"/>
          </p:cNvSpPr>
          <p:nvPr>
            <p:ph type="title"/>
          </p:nvPr>
        </p:nvSpPr>
        <p:spPr>
          <a:xfrm>
            <a:off x="2590800" y="533400"/>
            <a:ext cx="670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Arial"/>
              <a:buNone/>
            </a:pPr>
            <a:r>
              <a:rPr lang="en-US" sz="44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गोदाम बांधकामाचे मार्गदर्शन</a:t>
            </a:r>
            <a:br>
              <a:rPr lang="en-US" sz="44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</a:br>
            <a:endParaRPr/>
          </a:p>
        </p:txBody>
      </p:sp>
      <p:sp>
        <p:nvSpPr>
          <p:cNvPr id="356" name="Google Shape;356;p37"/>
          <p:cNvSpPr txBox="1"/>
          <p:nvPr/>
        </p:nvSpPr>
        <p:spPr>
          <a:xfrm>
            <a:off x="1298575" y="850900"/>
            <a:ext cx="8515500" cy="150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800"/>
              <a:buFont typeface="Arial"/>
              <a:buNone/>
            </a:pPr>
            <a:r>
              <a:rPr lang="en-US" sz="28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13) विद्युत व्यवस्था :-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b="1" i="0" u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7" name="Google Shape;357;p37"/>
          <p:cNvSpPr txBox="1"/>
          <p:nvPr/>
        </p:nvSpPr>
        <p:spPr>
          <a:xfrm>
            <a:off x="457200" y="1409700"/>
            <a:ext cx="11506200" cy="283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AutoNum type="arabicPeriod"/>
            </a:pPr>
            <a:r>
              <a:rPr lang="en-US"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विद्युत व्यवस्था करत असताना गोदामाच्या आतील बाजूस कोणतेही केबल, दिवे, बोर्ड इ. लावण्यात येऊ नये कारण गोदामाच्या आतील बाजूस विद्युत व्यवस्था केल्यास आग लागण्याची (short-circuit) शक्यता असते. व गोदामातील साठ्याचा  विमा असल्याने आतील बाजूस विद्युतीकरण असल्यास विमा मंजूर होत नाही.</a:t>
            </a:r>
            <a:endParaRPr/>
          </a:p>
          <a:p>
            <a:pPr marL="342900" marR="0" lvl="0" indent="-342900" algn="just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AutoNum type="arabicPeriod"/>
            </a:pPr>
            <a:r>
              <a:rPr lang="en-US"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बाहेरील बाजूस विद्युत व्यवस्था, पथ दिवे लावावेत व ते पाऊस जरी पडला तरी त्यामध्ये पाणी जाणार नाही असे असावेत.</a:t>
            </a:r>
            <a:endParaRPr/>
          </a:p>
          <a:p>
            <a:pPr marL="342900" marR="0" lvl="0" indent="-342900" algn="just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AutoNum type="arabicPeriod"/>
            </a:pPr>
            <a:r>
              <a:rPr lang="en-US"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पावसाळ्याच्या दिवसात गोदामावर वीज पडून नुकसान होऊ नये याकरिता Lightening Conductor बसविण्यात यावा.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58" name="Google Shape;358;p37"/>
          <p:cNvPicPr preferRelativeResize="0"/>
          <p:nvPr/>
        </p:nvPicPr>
        <p:blipFill rotWithShape="1">
          <a:blip r:embed="rId4">
            <a:alphaModFix/>
          </a:blip>
          <a:srcRect l="15185" t="21085" r="31418" b="10631"/>
          <a:stretch/>
        </p:blipFill>
        <p:spPr>
          <a:xfrm>
            <a:off x="34925" y="15875"/>
            <a:ext cx="1277936" cy="1168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3" name="Google Shape;363;p3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049000" y="0"/>
            <a:ext cx="1143000" cy="1104900"/>
          </a:xfrm>
          <a:prstGeom prst="rect">
            <a:avLst/>
          </a:prstGeom>
          <a:noFill/>
          <a:ln>
            <a:noFill/>
          </a:ln>
        </p:spPr>
      </p:pic>
      <p:sp>
        <p:nvSpPr>
          <p:cNvPr id="364" name="Google Shape;364;p38"/>
          <p:cNvSpPr txBox="1">
            <a:spLocks noGrp="1"/>
          </p:cNvSpPr>
          <p:nvPr>
            <p:ph type="title"/>
          </p:nvPr>
        </p:nvSpPr>
        <p:spPr>
          <a:xfrm>
            <a:off x="2590800" y="533400"/>
            <a:ext cx="670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Arial"/>
              <a:buNone/>
            </a:pPr>
            <a:r>
              <a:rPr lang="en-US" sz="44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गोदाम बांधकामाचे मार्गदर्शन</a:t>
            </a:r>
            <a:br>
              <a:rPr lang="en-US" sz="44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</a:br>
            <a:endParaRPr/>
          </a:p>
        </p:txBody>
      </p:sp>
      <p:sp>
        <p:nvSpPr>
          <p:cNvPr id="365" name="Google Shape;365;p38"/>
          <p:cNvSpPr txBox="1"/>
          <p:nvPr/>
        </p:nvSpPr>
        <p:spPr>
          <a:xfrm>
            <a:off x="1312862" y="811212"/>
            <a:ext cx="8515500" cy="150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800"/>
              <a:buFont typeface="Arial"/>
              <a:buNone/>
            </a:pPr>
            <a:r>
              <a:rPr lang="en-US" sz="28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13) विद्युत व्यवस्था :-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b="1" i="0" u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66" name="Google Shape;366;p3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42912" y="1371600"/>
            <a:ext cx="9144000" cy="5181600"/>
          </a:xfrm>
          <a:prstGeom prst="rect">
            <a:avLst/>
          </a:prstGeom>
          <a:noFill/>
          <a:ln w="38100" cap="sq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38100" dir="2700000">
              <a:srgbClr val="000000">
                <a:alpha val="42750"/>
              </a:srgbClr>
            </a:outerShdw>
          </a:effectLst>
        </p:spPr>
      </p:pic>
      <p:pic>
        <p:nvPicPr>
          <p:cNvPr id="367" name="Google Shape;367;p38"/>
          <p:cNvPicPr preferRelativeResize="0"/>
          <p:nvPr/>
        </p:nvPicPr>
        <p:blipFill rotWithShape="1">
          <a:blip r:embed="rId5">
            <a:alphaModFix/>
          </a:blip>
          <a:srcRect l="15185" t="21085" r="31418" b="10631"/>
          <a:stretch/>
        </p:blipFill>
        <p:spPr>
          <a:xfrm>
            <a:off x="34925" y="15875"/>
            <a:ext cx="1277936" cy="1168400"/>
          </a:xfrm>
          <a:prstGeom prst="rect">
            <a:avLst/>
          </a:prstGeom>
          <a:noFill/>
          <a:ln>
            <a:noFill/>
          </a:ln>
        </p:spPr>
      </p:pic>
      <p:sp>
        <p:nvSpPr>
          <p:cNvPr id="368" name="Google Shape;368;p38"/>
          <p:cNvSpPr/>
          <p:nvPr/>
        </p:nvSpPr>
        <p:spPr>
          <a:xfrm>
            <a:off x="1295400" y="1905000"/>
            <a:ext cx="1219200" cy="381000"/>
          </a:xfrm>
          <a:prstGeom prst="rightArrow">
            <a:avLst>
              <a:gd name="adj1" fmla="val 18225"/>
              <a:gd name="adj2" fmla="val 50000"/>
            </a:avLst>
          </a:prstGeom>
          <a:solidFill>
            <a:schemeClr val="accent1"/>
          </a:solidFill>
          <a:ln w="2540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3" name="Google Shape;373;p3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049000" y="0"/>
            <a:ext cx="1143000" cy="1104900"/>
          </a:xfrm>
          <a:prstGeom prst="rect">
            <a:avLst/>
          </a:prstGeom>
          <a:noFill/>
          <a:ln>
            <a:noFill/>
          </a:ln>
        </p:spPr>
      </p:pic>
      <p:sp>
        <p:nvSpPr>
          <p:cNvPr id="374" name="Google Shape;374;p39"/>
          <p:cNvSpPr txBox="1">
            <a:spLocks noGrp="1"/>
          </p:cNvSpPr>
          <p:nvPr>
            <p:ph type="title"/>
          </p:nvPr>
        </p:nvSpPr>
        <p:spPr>
          <a:xfrm>
            <a:off x="169862" y="26987"/>
            <a:ext cx="10515600" cy="65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 New Roman"/>
              <a:buNone/>
            </a:pPr>
            <a:r>
              <a:rPr lang="en-US" sz="2400" b="1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Warehouse Construction Guidelines</a:t>
            </a:r>
            <a:endParaRPr/>
          </a:p>
        </p:txBody>
      </p:sp>
      <p:sp>
        <p:nvSpPr>
          <p:cNvPr id="375" name="Google Shape;375;p39"/>
          <p:cNvSpPr txBox="1"/>
          <p:nvPr/>
        </p:nvSpPr>
        <p:spPr>
          <a:xfrm>
            <a:off x="228600" y="1371600"/>
            <a:ext cx="3582900" cy="3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PEB structural Member erection :</a:t>
            </a:r>
            <a:endParaRPr/>
          </a:p>
        </p:txBody>
      </p:sp>
      <p:pic>
        <p:nvPicPr>
          <p:cNvPr id="376" name="Google Shape;376;p3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400800" y="1863725"/>
            <a:ext cx="5011738" cy="4800599"/>
          </a:xfrm>
          <a:prstGeom prst="rect">
            <a:avLst/>
          </a:prstGeom>
          <a:noFill/>
          <a:ln w="38100" cap="sq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38100" dir="2700000">
              <a:srgbClr val="000000">
                <a:alpha val="42750"/>
              </a:srgbClr>
            </a:outerShdw>
          </a:effectLst>
        </p:spPr>
      </p:pic>
      <p:pic>
        <p:nvPicPr>
          <p:cNvPr id="377" name="Google Shape;377;p3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28700" y="1863725"/>
            <a:ext cx="4533901" cy="4800600"/>
          </a:xfrm>
          <a:prstGeom prst="rect">
            <a:avLst/>
          </a:prstGeom>
          <a:noFill/>
          <a:ln w="38100" cap="sq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38100" dir="2700000">
              <a:srgbClr val="000000">
                <a:alpha val="42750"/>
              </a:srgbClr>
            </a:outerShdw>
          </a:effectLst>
        </p:spPr>
      </p:pic>
      <p:pic>
        <p:nvPicPr>
          <p:cNvPr id="378" name="Google Shape;378;p39"/>
          <p:cNvPicPr preferRelativeResize="0"/>
          <p:nvPr/>
        </p:nvPicPr>
        <p:blipFill rotWithShape="1">
          <a:blip r:embed="rId6">
            <a:alphaModFix/>
          </a:blip>
          <a:srcRect l="15185" t="21085" r="31418" b="10631"/>
          <a:stretch/>
        </p:blipFill>
        <p:spPr>
          <a:xfrm>
            <a:off x="34925" y="15875"/>
            <a:ext cx="1277936" cy="1168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3" name="Google Shape;383;p4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049000" y="0"/>
            <a:ext cx="1143000" cy="1104900"/>
          </a:xfrm>
          <a:prstGeom prst="rect">
            <a:avLst/>
          </a:prstGeom>
          <a:noFill/>
          <a:ln>
            <a:noFill/>
          </a:ln>
        </p:spPr>
      </p:pic>
      <p:sp>
        <p:nvSpPr>
          <p:cNvPr id="384" name="Google Shape;384;p40"/>
          <p:cNvSpPr txBox="1">
            <a:spLocks noGrp="1"/>
          </p:cNvSpPr>
          <p:nvPr>
            <p:ph type="title"/>
          </p:nvPr>
        </p:nvSpPr>
        <p:spPr>
          <a:xfrm>
            <a:off x="169862" y="26987"/>
            <a:ext cx="10515600" cy="65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 New Roman"/>
              <a:buNone/>
            </a:pPr>
            <a:r>
              <a:rPr lang="en-US" sz="2400" b="1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Warehouse Construction Guidelines</a:t>
            </a:r>
            <a:endParaRPr/>
          </a:p>
        </p:txBody>
      </p:sp>
      <p:sp>
        <p:nvSpPr>
          <p:cNvPr id="385" name="Google Shape;385;p40"/>
          <p:cNvSpPr txBox="1"/>
          <p:nvPr/>
        </p:nvSpPr>
        <p:spPr>
          <a:xfrm>
            <a:off x="228600" y="1371600"/>
            <a:ext cx="2421000" cy="3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Types of Warehouse :</a:t>
            </a:r>
            <a:endParaRPr/>
          </a:p>
        </p:txBody>
      </p:sp>
      <p:pic>
        <p:nvPicPr>
          <p:cNvPr id="386" name="Google Shape;386;p40"/>
          <p:cNvPicPr preferRelativeResize="0"/>
          <p:nvPr/>
        </p:nvPicPr>
        <p:blipFill rotWithShape="1">
          <a:blip r:embed="rId4">
            <a:alphaModFix/>
          </a:blip>
          <a:srcRect l="15185" t="21085" r="31418" b="10631"/>
          <a:stretch/>
        </p:blipFill>
        <p:spPr>
          <a:xfrm>
            <a:off x="34925" y="15875"/>
            <a:ext cx="1277936" cy="116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87" name="Google Shape;387;p40" descr="E:\All Site Photo\Ranjangaon\M &amp; R\IMG_20180404_123056823.jp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81000" y="1752600"/>
            <a:ext cx="3200399" cy="3962400"/>
          </a:xfrm>
          <a:prstGeom prst="rect">
            <a:avLst/>
          </a:prstGeom>
          <a:noFill/>
          <a:ln w="38100" cap="sq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38100" dir="2700000">
              <a:srgbClr val="000000">
                <a:alpha val="42750"/>
              </a:srgbClr>
            </a:outerShdw>
          </a:effectLst>
        </p:spPr>
      </p:pic>
      <p:pic>
        <p:nvPicPr>
          <p:cNvPr id="388" name="Google Shape;388;p40" descr="C:\Users\mswceng.MSWCHO\Downloads\WhatsApp Image 2022-11-12 at 12.38.48 PM.jpe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924800" y="1752600"/>
            <a:ext cx="3962399" cy="3962400"/>
          </a:xfrm>
          <a:prstGeom prst="rect">
            <a:avLst/>
          </a:prstGeom>
          <a:noFill/>
          <a:ln w="38100" cap="sq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38100" dir="2700000">
              <a:srgbClr val="000000">
                <a:alpha val="42750"/>
              </a:srgbClr>
            </a:outerShdw>
          </a:effectLst>
        </p:spPr>
      </p:pic>
      <p:sp>
        <p:nvSpPr>
          <p:cNvPr id="389" name="Google Shape;389;p40"/>
          <p:cNvSpPr txBox="1"/>
          <p:nvPr/>
        </p:nvSpPr>
        <p:spPr>
          <a:xfrm>
            <a:off x="609600" y="5791200"/>
            <a:ext cx="3124200" cy="92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Conventional Type 1800 MT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800"/>
              <a:buFont typeface="Arial"/>
              <a:buNone/>
            </a:pPr>
            <a:r>
              <a:rPr lang="en-US" sz="1800" b="0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7941/MT</a:t>
            </a:r>
            <a:r>
              <a:rPr lang="en-US"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Excluding Lead, area% Charges</a:t>
            </a:r>
            <a:endParaRPr/>
          </a:p>
        </p:txBody>
      </p:sp>
      <p:sp>
        <p:nvSpPr>
          <p:cNvPr id="390" name="Google Shape;390;p40"/>
          <p:cNvSpPr txBox="1"/>
          <p:nvPr/>
        </p:nvSpPr>
        <p:spPr>
          <a:xfrm>
            <a:off x="4114800" y="6019800"/>
            <a:ext cx="3581400" cy="92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PEB Type 1800 MT </a:t>
            </a:r>
            <a:r>
              <a:rPr lang="en-US" sz="1800" b="0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8928/MT</a:t>
            </a:r>
            <a:r>
              <a:rPr lang="en-US"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Excluding Lead, area% Charges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</p:txBody>
      </p:sp>
      <p:sp>
        <p:nvSpPr>
          <p:cNvPr id="391" name="Google Shape;391;p40"/>
          <p:cNvSpPr txBox="1"/>
          <p:nvPr/>
        </p:nvSpPr>
        <p:spPr>
          <a:xfrm>
            <a:off x="8077200" y="5867400"/>
            <a:ext cx="3657600" cy="92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RCC PEB combine type </a:t>
            </a:r>
            <a:r>
              <a:rPr lang="en-US" sz="1800" b="0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8744/MT</a:t>
            </a:r>
            <a:r>
              <a:rPr lang="en-US"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Excluding Lead, area% Charges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92" name="Google Shape;392;p40" descr="C:\Users\mswceng.MSWCHO\Downloads\WhatsApp Image 2022-11-14 at 11.25.10 AM.jpe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3819525" y="1752600"/>
            <a:ext cx="3952876" cy="4038600"/>
          </a:xfrm>
          <a:prstGeom prst="rect">
            <a:avLst/>
          </a:prstGeom>
          <a:noFill/>
          <a:ln w="38100" cap="sq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38100" dir="2700000">
              <a:srgbClr val="000000">
                <a:alpha val="42750"/>
              </a:srgbClr>
            </a:outerShdw>
          </a:effec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7" name="Google Shape;397;p4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049000" y="0"/>
            <a:ext cx="1143000" cy="1104900"/>
          </a:xfrm>
          <a:prstGeom prst="rect">
            <a:avLst/>
          </a:prstGeom>
          <a:noFill/>
          <a:ln>
            <a:noFill/>
          </a:ln>
        </p:spPr>
      </p:pic>
      <p:sp>
        <p:nvSpPr>
          <p:cNvPr id="398" name="Google Shape;398;p41"/>
          <p:cNvSpPr txBox="1">
            <a:spLocks noGrp="1"/>
          </p:cNvSpPr>
          <p:nvPr>
            <p:ph type="title"/>
          </p:nvPr>
        </p:nvSpPr>
        <p:spPr>
          <a:xfrm>
            <a:off x="169862" y="26987"/>
            <a:ext cx="10515600" cy="65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 New Roman"/>
              <a:buNone/>
            </a:pPr>
            <a:r>
              <a:rPr lang="en-US" sz="2400" b="1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Warehouse Construction Guidelines</a:t>
            </a:r>
            <a:endParaRPr/>
          </a:p>
        </p:txBody>
      </p:sp>
      <p:sp>
        <p:nvSpPr>
          <p:cNvPr id="399" name="Google Shape;399;p41"/>
          <p:cNvSpPr txBox="1"/>
          <p:nvPr/>
        </p:nvSpPr>
        <p:spPr>
          <a:xfrm>
            <a:off x="228600" y="1371600"/>
            <a:ext cx="3582900" cy="3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PEB structural Member erection :</a:t>
            </a:r>
            <a:endParaRPr/>
          </a:p>
        </p:txBody>
      </p:sp>
      <p:pic>
        <p:nvPicPr>
          <p:cNvPr id="400" name="Google Shape;400;p4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06412" y="1981200"/>
            <a:ext cx="4953002" cy="4567236"/>
          </a:xfrm>
          <a:prstGeom prst="rect">
            <a:avLst/>
          </a:prstGeom>
          <a:noFill/>
          <a:ln w="38100" cap="sq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38100" dir="2700000">
              <a:srgbClr val="000000">
                <a:alpha val="42750"/>
              </a:srgbClr>
            </a:outerShdw>
          </a:effectLst>
        </p:spPr>
      </p:pic>
      <p:pic>
        <p:nvPicPr>
          <p:cNvPr id="401" name="Google Shape;401;p4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110287" y="1981200"/>
            <a:ext cx="5208586" cy="4567236"/>
          </a:xfrm>
          <a:prstGeom prst="rect">
            <a:avLst/>
          </a:prstGeom>
          <a:noFill/>
          <a:ln w="38100" cap="sq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38100" dir="2700000">
              <a:srgbClr val="000000">
                <a:alpha val="42750"/>
              </a:srgbClr>
            </a:outerShdw>
          </a:effectLst>
        </p:spPr>
      </p:pic>
      <p:pic>
        <p:nvPicPr>
          <p:cNvPr id="402" name="Google Shape;402;p41"/>
          <p:cNvPicPr preferRelativeResize="0"/>
          <p:nvPr/>
        </p:nvPicPr>
        <p:blipFill rotWithShape="1">
          <a:blip r:embed="rId6">
            <a:alphaModFix/>
          </a:blip>
          <a:srcRect l="15185" t="21085" r="31418" b="10631"/>
          <a:stretch/>
        </p:blipFill>
        <p:spPr>
          <a:xfrm>
            <a:off x="34925" y="15875"/>
            <a:ext cx="1277936" cy="1168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5"/>
          <p:cNvSpPr txBox="1"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Calibri"/>
              <a:buNone/>
            </a:pPr>
            <a:r>
              <a:rPr lang="en-US" sz="4400" b="1" i="0" u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गोदाम बांधकाम अंदाजपत्रक </a:t>
            </a:r>
            <a:endParaRPr/>
          </a:p>
        </p:txBody>
      </p:sp>
      <p:sp>
        <p:nvSpPr>
          <p:cNvPr id="110" name="Google Shape;110;p15"/>
          <p:cNvSpPr txBox="1">
            <a:spLocks noGrp="1"/>
          </p:cNvSpPr>
          <p:nvPr>
            <p:ph type="body" idx="1"/>
          </p:nvPr>
        </p:nvSpPr>
        <p:spPr>
          <a:xfrm>
            <a:off x="588962" y="1343025"/>
            <a:ext cx="10972800" cy="45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</a:pPr>
            <a:r>
              <a:rPr lang="en-US" sz="30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गोदाम बांधकाम अंदाजपत्रक हे चालू SSR  प्रमाणे तयार करावे.</a:t>
            </a:r>
            <a:endParaRPr/>
          </a:p>
          <a:p>
            <a:pPr marL="342900" marR="0" lvl="0" indent="-342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</a:pPr>
            <a:r>
              <a:rPr lang="en-US" sz="30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अंदाजपत्रक तयार करताना बांधकामास लागणारे मटेरियल(वाळू /वीट/सिमेंट /डबर इ . ) बांधकाम जागेच्या ठिकाणापासून ते किती अंतरावर आहे याची खात्री करावी. </a:t>
            </a:r>
            <a:endParaRPr sz="30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</a:pPr>
            <a:r>
              <a:rPr lang="en-US" sz="30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अंदाजपत्रक तयार करताना खोदकाम हे जमीन पोतवर अवलंबून असते. खोदकामाची उंची कमीत कमी १२० सेमी असावी. </a:t>
            </a:r>
            <a:endParaRPr sz="30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</a:pPr>
            <a:r>
              <a:rPr lang="en-US" sz="30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अंदाजपत्रकामध्ये गुणवत्ता व सुरक्षितता या सर्व तांत्रिक बाजूंचा विचार करून तयार करावे. </a:t>
            </a:r>
            <a:endParaRPr sz="30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</a:pPr>
            <a:r>
              <a:rPr lang="en-US" sz="30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अंदाजपत्रक तयार केल्यानंतर संबंधित विभागाकडून मंजुरी घेण्यात यावी . </a:t>
            </a:r>
            <a:endParaRPr/>
          </a:p>
        </p:txBody>
      </p:sp>
      <p:sp>
        <p:nvSpPr>
          <p:cNvPr id="111" name="Google Shape;111;p15"/>
          <p:cNvSpPr txBox="1"/>
          <p:nvPr/>
        </p:nvSpPr>
        <p:spPr>
          <a:xfrm>
            <a:off x="8737600" y="6356350"/>
            <a:ext cx="28449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t>3</a:t>
            </a:fld>
            <a:endParaRPr/>
          </a:p>
        </p:txBody>
      </p:sp>
      <p:pic>
        <p:nvPicPr>
          <p:cNvPr id="112" name="Google Shape;112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049000" y="0"/>
            <a:ext cx="1143000" cy="1104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Google Shape;113;p15"/>
          <p:cNvPicPr preferRelativeResize="0"/>
          <p:nvPr/>
        </p:nvPicPr>
        <p:blipFill rotWithShape="1">
          <a:blip r:embed="rId4">
            <a:alphaModFix/>
          </a:blip>
          <a:srcRect l="15185" t="21085" r="31418" b="10631"/>
          <a:stretch/>
        </p:blipFill>
        <p:spPr>
          <a:xfrm>
            <a:off x="34925" y="15875"/>
            <a:ext cx="1277936" cy="1168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7" name="Google Shape;407;p4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049000" y="0"/>
            <a:ext cx="1143000" cy="1104900"/>
          </a:xfrm>
          <a:prstGeom prst="rect">
            <a:avLst/>
          </a:prstGeom>
          <a:noFill/>
          <a:ln>
            <a:noFill/>
          </a:ln>
        </p:spPr>
      </p:pic>
      <p:sp>
        <p:nvSpPr>
          <p:cNvPr id="408" name="Google Shape;408;p42"/>
          <p:cNvSpPr txBox="1">
            <a:spLocks noGrp="1"/>
          </p:cNvSpPr>
          <p:nvPr>
            <p:ph type="title"/>
          </p:nvPr>
        </p:nvSpPr>
        <p:spPr>
          <a:xfrm>
            <a:off x="169862" y="26987"/>
            <a:ext cx="10515600" cy="65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 New Roman"/>
              <a:buNone/>
            </a:pPr>
            <a:r>
              <a:rPr lang="en-US" sz="2400" b="1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Warehouse Construction Guidelines</a:t>
            </a:r>
            <a:endParaRPr/>
          </a:p>
        </p:txBody>
      </p:sp>
      <p:pic>
        <p:nvPicPr>
          <p:cNvPr id="409" name="Google Shape;409;p4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69862" y="838200"/>
            <a:ext cx="5505451" cy="3670300"/>
          </a:xfrm>
          <a:prstGeom prst="rect">
            <a:avLst/>
          </a:prstGeom>
          <a:noFill/>
          <a:ln w="38100" cap="sq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38100" dir="2700000">
              <a:srgbClr val="000000">
                <a:alpha val="42750"/>
              </a:srgbClr>
            </a:outerShdw>
          </a:effectLst>
        </p:spPr>
      </p:pic>
      <p:pic>
        <p:nvPicPr>
          <p:cNvPr id="410" name="Google Shape;410;p4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791200" y="2687637"/>
            <a:ext cx="5981700" cy="3987800"/>
          </a:xfrm>
          <a:prstGeom prst="rect">
            <a:avLst/>
          </a:prstGeom>
          <a:noFill/>
          <a:ln w="38100" cap="sq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38100" dir="2700000">
              <a:srgbClr val="000000">
                <a:alpha val="42750"/>
              </a:srgbClr>
            </a:outerShdw>
          </a:effectLst>
        </p:spPr>
      </p:pic>
      <p:pic>
        <p:nvPicPr>
          <p:cNvPr id="411" name="Google Shape;411;p42"/>
          <p:cNvPicPr preferRelativeResize="0"/>
          <p:nvPr/>
        </p:nvPicPr>
        <p:blipFill rotWithShape="1">
          <a:blip r:embed="rId6">
            <a:alphaModFix/>
          </a:blip>
          <a:srcRect l="15185" t="21085" r="31418" b="10631"/>
          <a:stretch/>
        </p:blipFill>
        <p:spPr>
          <a:xfrm>
            <a:off x="34925" y="15875"/>
            <a:ext cx="1277936" cy="1168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6" name="Google Shape;416;p4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006137" y="47625"/>
            <a:ext cx="1143000" cy="1104900"/>
          </a:xfrm>
          <a:prstGeom prst="rect">
            <a:avLst/>
          </a:prstGeom>
          <a:noFill/>
          <a:ln>
            <a:noFill/>
          </a:ln>
        </p:spPr>
      </p:pic>
      <p:sp>
        <p:nvSpPr>
          <p:cNvPr id="417" name="Google Shape;417;p43"/>
          <p:cNvSpPr txBox="1">
            <a:spLocks noGrp="1"/>
          </p:cNvSpPr>
          <p:nvPr>
            <p:ph type="title"/>
          </p:nvPr>
        </p:nvSpPr>
        <p:spPr>
          <a:xfrm>
            <a:off x="674687" y="142875"/>
            <a:ext cx="10515600" cy="65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 New Roman"/>
              <a:buNone/>
            </a:pPr>
            <a:r>
              <a:rPr lang="en-US" sz="2400" b="1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Warehouse Construction Guidelines</a:t>
            </a:r>
            <a:endParaRPr/>
          </a:p>
        </p:txBody>
      </p:sp>
      <p:pic>
        <p:nvPicPr>
          <p:cNvPr id="418" name="Google Shape;418;p4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85750" y="762000"/>
            <a:ext cx="5710238" cy="3806825"/>
          </a:xfrm>
          <a:prstGeom prst="rect">
            <a:avLst/>
          </a:prstGeom>
          <a:noFill/>
          <a:ln w="38100" cap="sq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38100" dir="2700000">
              <a:srgbClr val="000000">
                <a:alpha val="42750"/>
              </a:srgbClr>
            </a:outerShdw>
          </a:effectLst>
        </p:spPr>
      </p:pic>
      <p:pic>
        <p:nvPicPr>
          <p:cNvPr id="419" name="Google Shape;419;p4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102350" y="2819400"/>
            <a:ext cx="5824538" cy="3883026"/>
          </a:xfrm>
          <a:prstGeom prst="rect">
            <a:avLst/>
          </a:prstGeom>
          <a:noFill/>
          <a:ln w="38100" cap="sq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38100" dir="2700000">
              <a:srgbClr val="000000">
                <a:alpha val="42750"/>
              </a:srgbClr>
            </a:outerShdw>
          </a:effectLst>
        </p:spPr>
      </p:pic>
      <p:pic>
        <p:nvPicPr>
          <p:cNvPr id="420" name="Google Shape;420;p43"/>
          <p:cNvPicPr preferRelativeResize="0"/>
          <p:nvPr/>
        </p:nvPicPr>
        <p:blipFill rotWithShape="1">
          <a:blip r:embed="rId6">
            <a:alphaModFix/>
          </a:blip>
          <a:srcRect l="15185" t="21085" r="31418" b="10631"/>
          <a:stretch/>
        </p:blipFill>
        <p:spPr>
          <a:xfrm>
            <a:off x="34925" y="15875"/>
            <a:ext cx="1277936" cy="1168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5" name="Google Shape;425;p4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049000" y="0"/>
            <a:ext cx="1143000" cy="1104900"/>
          </a:xfrm>
          <a:prstGeom prst="rect">
            <a:avLst/>
          </a:prstGeom>
          <a:noFill/>
          <a:ln>
            <a:noFill/>
          </a:ln>
        </p:spPr>
      </p:pic>
      <p:sp>
        <p:nvSpPr>
          <p:cNvPr id="426" name="Google Shape;426;p44"/>
          <p:cNvSpPr txBox="1">
            <a:spLocks noGrp="1"/>
          </p:cNvSpPr>
          <p:nvPr>
            <p:ph type="title"/>
          </p:nvPr>
        </p:nvSpPr>
        <p:spPr>
          <a:xfrm>
            <a:off x="152400" y="152400"/>
            <a:ext cx="10515600" cy="50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200"/>
              <a:buFont typeface="Arial"/>
              <a:buNone/>
            </a:pPr>
            <a:r>
              <a:rPr lang="en-US" sz="32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 sz="32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32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गोदाम बांधकामाचे मार्गदर्शन</a:t>
            </a:r>
            <a:br>
              <a:rPr lang="en-US" sz="32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</a:br>
            <a:endParaRPr/>
          </a:p>
        </p:txBody>
      </p:sp>
      <p:sp>
        <p:nvSpPr>
          <p:cNvPr id="427" name="Google Shape;427;p44"/>
          <p:cNvSpPr txBox="1"/>
          <p:nvPr/>
        </p:nvSpPr>
        <p:spPr>
          <a:xfrm>
            <a:off x="1403350" y="585787"/>
            <a:ext cx="5611800" cy="3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800"/>
              <a:buFont typeface="Arial"/>
              <a:buNone/>
            </a:pPr>
            <a:r>
              <a:rPr lang="en-US" sz="1800" b="1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Reference Drawing </a:t>
            </a:r>
            <a:r>
              <a:rPr lang="en-US" sz="1800" b="1" dirty="0" smtClean="0">
                <a:solidFill>
                  <a:srgbClr val="FF0000"/>
                </a:solidFill>
              </a:rPr>
              <a:t>180</a:t>
            </a:r>
            <a:r>
              <a:rPr lang="en-US" sz="1800" b="1" i="0" u="none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 </a:t>
            </a:r>
            <a:r>
              <a:rPr lang="en-US" sz="1800" b="1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MT(Conventional </a:t>
            </a:r>
            <a:r>
              <a:rPr lang="en-US" sz="1800" b="1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bldg</a:t>
            </a:r>
            <a:r>
              <a:rPr lang="en-US" sz="1800" b="1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):</a:t>
            </a:r>
            <a:endParaRPr dirty="0"/>
          </a:p>
        </p:txBody>
      </p:sp>
      <p:pic>
        <p:nvPicPr>
          <p:cNvPr id="428" name="Google Shape;428;p44"/>
          <p:cNvPicPr preferRelativeResize="0"/>
          <p:nvPr/>
        </p:nvPicPr>
        <p:blipFill rotWithShape="1">
          <a:blip r:embed="rId4">
            <a:alphaModFix/>
          </a:blip>
          <a:srcRect l="15185" t="21085" r="31418" b="10631"/>
          <a:stretch/>
        </p:blipFill>
        <p:spPr>
          <a:xfrm>
            <a:off x="34925" y="15875"/>
            <a:ext cx="1277936" cy="116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29" name="Google Shape;429;p44" descr="C:\Users\mswceng.MSWCHO\Downloads\WhatsApp Image 2022-10-19 at 11.56.29 AM.jpe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09600" y="1219200"/>
            <a:ext cx="10744200" cy="54102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219200"/>
            <a:ext cx="10744199" cy="563880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4" name="Google Shape;434;p4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049000" y="0"/>
            <a:ext cx="1143000" cy="1104900"/>
          </a:xfrm>
          <a:prstGeom prst="rect">
            <a:avLst/>
          </a:prstGeom>
          <a:noFill/>
          <a:ln>
            <a:noFill/>
          </a:ln>
        </p:spPr>
      </p:pic>
      <p:sp>
        <p:nvSpPr>
          <p:cNvPr id="435" name="Google Shape;435;p45"/>
          <p:cNvSpPr txBox="1">
            <a:spLocks noGrp="1"/>
          </p:cNvSpPr>
          <p:nvPr>
            <p:ph type="title"/>
          </p:nvPr>
        </p:nvSpPr>
        <p:spPr>
          <a:xfrm>
            <a:off x="152400" y="152400"/>
            <a:ext cx="10515600" cy="50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200"/>
              <a:buFont typeface="Arial"/>
              <a:buNone/>
            </a:pPr>
            <a:r>
              <a:rPr lang="en-US" sz="32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 sz="32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32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        गोदाम बांधकामाचे मार्गदर्शन</a:t>
            </a:r>
            <a:br>
              <a:rPr lang="en-US" sz="32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</a:br>
            <a:endParaRPr/>
          </a:p>
        </p:txBody>
      </p:sp>
      <p:sp>
        <p:nvSpPr>
          <p:cNvPr id="436" name="Google Shape;436;p45"/>
          <p:cNvSpPr txBox="1"/>
          <p:nvPr/>
        </p:nvSpPr>
        <p:spPr>
          <a:xfrm>
            <a:off x="1371600" y="381000"/>
            <a:ext cx="2390700" cy="3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800"/>
              <a:buFont typeface="Arial"/>
              <a:buNone/>
            </a:pPr>
            <a:r>
              <a:rPr lang="en-US" sz="18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Reference Drawing:</a:t>
            </a:r>
            <a:endParaRPr/>
          </a:p>
        </p:txBody>
      </p:sp>
      <p:pic>
        <p:nvPicPr>
          <p:cNvPr id="437" name="Google Shape;437;p45"/>
          <p:cNvPicPr preferRelativeResize="0"/>
          <p:nvPr/>
        </p:nvPicPr>
        <p:blipFill rotWithShape="1">
          <a:blip r:embed="rId4">
            <a:alphaModFix/>
          </a:blip>
          <a:srcRect l="15185" t="21085" r="31418" b="10631"/>
          <a:stretch/>
        </p:blipFill>
        <p:spPr>
          <a:xfrm>
            <a:off x="34925" y="15875"/>
            <a:ext cx="1277936" cy="116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38" name="Google Shape;438;p45" descr="C:\Users\mswceng.MSWCHO\Downloads\WhatsApp Image 2022-10-19 at 11.56.29 AM (1).jpe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143000" y="762000"/>
            <a:ext cx="10515599" cy="59436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3" name="Google Shape;443;p4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049000" y="0"/>
            <a:ext cx="1143000" cy="1104900"/>
          </a:xfrm>
          <a:prstGeom prst="rect">
            <a:avLst/>
          </a:prstGeom>
          <a:noFill/>
          <a:ln>
            <a:noFill/>
          </a:ln>
        </p:spPr>
      </p:pic>
      <p:sp>
        <p:nvSpPr>
          <p:cNvPr id="444" name="Google Shape;444;p46"/>
          <p:cNvSpPr txBox="1">
            <a:spLocks noGrp="1"/>
          </p:cNvSpPr>
          <p:nvPr>
            <p:ph type="title"/>
          </p:nvPr>
        </p:nvSpPr>
        <p:spPr>
          <a:xfrm>
            <a:off x="152400" y="152400"/>
            <a:ext cx="10515600" cy="50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200"/>
              <a:buFont typeface="Arial"/>
              <a:buNone/>
            </a:pPr>
            <a:r>
              <a:rPr lang="en-US" sz="32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 sz="32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32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        गोदाम बांधकामाचे मार्गदर्शन</a:t>
            </a:r>
            <a:br>
              <a:rPr lang="en-US" sz="32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</a:br>
            <a:endParaRPr/>
          </a:p>
        </p:txBody>
      </p:sp>
      <p:sp>
        <p:nvSpPr>
          <p:cNvPr id="445" name="Google Shape;445;p46"/>
          <p:cNvSpPr txBox="1"/>
          <p:nvPr/>
        </p:nvSpPr>
        <p:spPr>
          <a:xfrm>
            <a:off x="1295400" y="533400"/>
            <a:ext cx="3571800" cy="3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800"/>
              <a:buFont typeface="Arial"/>
              <a:buNone/>
            </a:pPr>
            <a:r>
              <a:rPr lang="en-US" sz="18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Reference Drawing: PEB Bldg</a:t>
            </a:r>
            <a:endParaRPr/>
          </a:p>
        </p:txBody>
      </p:sp>
      <p:pic>
        <p:nvPicPr>
          <p:cNvPr id="446" name="Google Shape;446;p46"/>
          <p:cNvPicPr preferRelativeResize="0"/>
          <p:nvPr/>
        </p:nvPicPr>
        <p:blipFill rotWithShape="1">
          <a:blip r:embed="rId4">
            <a:alphaModFix/>
          </a:blip>
          <a:srcRect l="15185" t="21085" r="31418" b="10631"/>
          <a:stretch/>
        </p:blipFill>
        <p:spPr>
          <a:xfrm>
            <a:off x="34925" y="15875"/>
            <a:ext cx="1277936" cy="116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47" name="Google Shape;447;p46" descr="C:\Users\mswceng.MSWCHO\Downloads\WhatsApp Image 2022-10-19 at 12.13.40 PM.jpe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219200" y="990600"/>
            <a:ext cx="9753600" cy="5638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2" name="Google Shape;452;p47"/>
          <p:cNvGraphicFramePr/>
          <p:nvPr/>
        </p:nvGraphicFramePr>
        <p:xfrm>
          <a:off x="1219200" y="604837"/>
          <a:ext cx="9677350" cy="5965800"/>
        </p:xfrm>
        <a:graphic>
          <a:graphicData uri="http://schemas.openxmlformats.org/drawingml/2006/table">
            <a:tbl>
              <a:tblPr>
                <a:noFill/>
                <a:tableStyleId>{4E0156F1-4E73-459D-A83F-B508D1DFAC25}</a:tableStyleId>
              </a:tblPr>
              <a:tblGrid>
                <a:gridCol w="701675"/>
                <a:gridCol w="1430325"/>
                <a:gridCol w="1231900"/>
                <a:gridCol w="396875"/>
                <a:gridCol w="973125"/>
                <a:gridCol w="1385875"/>
                <a:gridCol w="1690675"/>
                <a:gridCol w="1866900"/>
              </a:tblGrid>
              <a:tr h="376225">
                <a:tc gridSpan="8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Calibri"/>
                        <a:buNone/>
                      </a:pPr>
                      <a:r>
                        <a:rPr lang="en-US" sz="2400" b="1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General Sizes of Godowns</a:t>
                      </a:r>
                      <a:endParaRPr/>
                    </a:p>
                  </a:txBody>
                  <a:tcPr marL="6325" marR="6325" marT="6325" marB="0" anchor="b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223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1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Sr.No</a:t>
                      </a:r>
                      <a:endParaRPr/>
                    </a:p>
                  </a:txBody>
                  <a:tcPr marL="6325" marR="6325" marT="6325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1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Capacity in MT</a:t>
                      </a:r>
                      <a:endParaRPr/>
                    </a:p>
                  </a:txBody>
                  <a:tcPr marL="6325" marR="6325" marT="6325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1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Size in Meter</a:t>
                      </a:r>
                      <a:endParaRPr/>
                    </a:p>
                  </a:txBody>
                  <a:tcPr marL="6325" marR="6325" marT="6325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1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Area in Sq. Mtr</a:t>
                      </a:r>
                      <a:endParaRPr/>
                    </a:p>
                  </a:txBody>
                  <a:tcPr marL="6325" marR="6325" marT="6325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1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Area in Sq. feet</a:t>
                      </a:r>
                      <a:endParaRPr/>
                    </a:p>
                  </a:txBody>
                  <a:tcPr marL="6325" marR="6325" marT="6325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1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Land Required in Guntha</a:t>
                      </a:r>
                      <a:endParaRPr/>
                    </a:p>
                  </a:txBody>
                  <a:tcPr marL="6325" marR="6325" marT="6325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</a:tr>
              <a:tr h="3111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250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19.00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X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8.50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161.5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1738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</a:tr>
              <a:tr h="3111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Calibri"/>
                        <a:buNone/>
                      </a:pPr>
                      <a:r>
                        <a:rPr lang="en-US" sz="11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</a:tr>
              <a:tr h="3111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500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19.00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X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15.70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298.3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3210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7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</a:tr>
              <a:tr h="3111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Calibri"/>
                        <a:buNone/>
                      </a:pPr>
                      <a:r>
                        <a:rPr lang="en-US" sz="11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</a:tr>
              <a:tr h="3111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1000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33.58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X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15.70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527.206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5673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13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</a:tr>
              <a:tr h="3111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Calibri"/>
                        <a:buNone/>
                      </a:pPr>
                      <a:r>
                        <a:rPr lang="en-US" sz="11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</a:tr>
              <a:tr h="3111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1200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42.00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X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15.70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659.4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7095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16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</a:tr>
              <a:tr h="3111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Calibri"/>
                        <a:buNone/>
                      </a:pPr>
                      <a:r>
                        <a:rPr lang="en-US" sz="11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</a:tr>
              <a:tr h="3111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5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1800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42.00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X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22.00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924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9942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22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</a:tr>
              <a:tr h="3111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Calibri"/>
                        <a:buNone/>
                      </a:pPr>
                      <a:r>
                        <a:rPr lang="en-US" sz="11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</a:tr>
              <a:tr h="3111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6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3000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54.00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X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28.8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1552.5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16705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38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</a:tr>
              <a:tr h="3111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Calibri"/>
                        <a:buNone/>
                      </a:pPr>
                      <a:r>
                        <a:rPr lang="en-US" sz="11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</a:tr>
              <a:tr h="3111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7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3600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83.65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X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22.00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1840.3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19802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45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</a:tr>
              <a:tr h="3111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Calibri"/>
                        <a:buNone/>
                      </a:pPr>
                      <a:r>
                        <a:rPr lang="en-US" sz="11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</a:tr>
              <a:tr h="3111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8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5400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125.00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X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22.00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2750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29590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67</a:t>
                      </a:r>
                      <a:endParaRPr/>
                    </a:p>
                  </a:txBody>
                  <a:tcPr marL="6325" marR="6325" marT="6325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</a:tr>
            </a:tbl>
          </a:graphicData>
        </a:graphic>
      </p:graphicFrame>
      <p:pic>
        <p:nvPicPr>
          <p:cNvPr id="453" name="Google Shape;453;p47"/>
          <p:cNvPicPr preferRelativeResize="0"/>
          <p:nvPr/>
        </p:nvPicPr>
        <p:blipFill rotWithShape="1">
          <a:blip r:embed="rId3">
            <a:alphaModFix/>
          </a:blip>
          <a:srcRect l="15185" t="21085" r="31418" b="10631"/>
          <a:stretch/>
        </p:blipFill>
        <p:spPr>
          <a:xfrm>
            <a:off x="34925" y="41275"/>
            <a:ext cx="1277936" cy="116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4" name="Google Shape;454;p4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036300" y="0"/>
            <a:ext cx="1143000" cy="1104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Google Shape;459;p48"/>
          <p:cNvSpPr txBox="1">
            <a:spLocks noGrp="1"/>
          </p:cNvSpPr>
          <p:nvPr>
            <p:ph type="title"/>
          </p:nvPr>
        </p:nvSpPr>
        <p:spPr>
          <a:xfrm>
            <a:off x="2085975" y="2971800"/>
            <a:ext cx="6781800" cy="56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0000"/>
              </a:buClr>
              <a:buSzPts val="7200"/>
              <a:buFont typeface="Arial"/>
              <a:buNone/>
            </a:pPr>
            <a:r>
              <a:rPr lang="en-US" sz="7200" b="0" i="0" u="none" dirty="0" err="1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rPr>
              <a:t>धन्यवाद</a:t>
            </a:r>
            <a:r>
              <a:rPr lang="en-US" sz="7200" b="0" i="0" u="none" dirty="0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 sz="7200" b="0" i="0" u="none" dirty="0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2400" b="0" i="0" u="none" dirty="0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 sz="2400" b="0" i="0" u="none" dirty="0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2400" b="0" i="0" u="none" dirty="0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rPr>
              <a:t>Email Id: </a:t>
            </a:r>
            <a:r>
              <a:rPr lang="en-US" sz="2400" b="0" i="0" u="none" dirty="0" smtClean="0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rPr>
              <a:t>pcmu.smart@gmail.com</a:t>
            </a:r>
            <a:endParaRPr dirty="0"/>
          </a:p>
        </p:txBody>
      </p:sp>
      <p:pic>
        <p:nvPicPr>
          <p:cNvPr id="460" name="Google Shape;460;p4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036300" y="0"/>
            <a:ext cx="1143000" cy="1104900"/>
          </a:xfrm>
          <a:prstGeom prst="rect">
            <a:avLst/>
          </a:prstGeom>
          <a:noFill/>
          <a:ln>
            <a:noFill/>
          </a:ln>
        </p:spPr>
      </p:pic>
      <p:sp>
        <p:nvSpPr>
          <p:cNvPr id="461" name="Google Shape;461;p48"/>
          <p:cNvSpPr txBox="1"/>
          <p:nvPr/>
        </p:nvSpPr>
        <p:spPr>
          <a:xfrm>
            <a:off x="3276600" y="5791200"/>
            <a:ext cx="5151304" cy="58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-US" sz="32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www.mswarehousing.com</a:t>
            </a:r>
            <a:endParaRPr dirty="0"/>
          </a:p>
        </p:txBody>
      </p:sp>
      <p:pic>
        <p:nvPicPr>
          <p:cNvPr id="462" name="Google Shape;462;p48"/>
          <p:cNvPicPr preferRelativeResize="0"/>
          <p:nvPr/>
        </p:nvPicPr>
        <p:blipFill rotWithShape="1">
          <a:blip r:embed="rId4">
            <a:alphaModFix/>
          </a:blip>
          <a:srcRect l="15185" t="21085" r="31418" b="10631"/>
          <a:stretch/>
        </p:blipFill>
        <p:spPr>
          <a:xfrm>
            <a:off x="34925" y="41275"/>
            <a:ext cx="1277936" cy="1168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" name="Google Shape;118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049000" y="0"/>
            <a:ext cx="1143000" cy="1104900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Google Shape;119;p16"/>
          <p:cNvSpPr txBox="1">
            <a:spLocks noGrp="1"/>
          </p:cNvSpPr>
          <p:nvPr>
            <p:ph type="title"/>
          </p:nvPr>
        </p:nvSpPr>
        <p:spPr>
          <a:xfrm>
            <a:off x="152400" y="152400"/>
            <a:ext cx="10515600" cy="50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200"/>
              <a:buFont typeface="Arial"/>
              <a:buNone/>
            </a:pPr>
            <a:r>
              <a:rPr lang="en-US" sz="32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 sz="32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32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गोदाम बांधकामाचे मार्गदर्शन</a:t>
            </a:r>
            <a:br>
              <a:rPr lang="en-US" sz="32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</a:br>
            <a:endParaRPr/>
          </a:p>
        </p:txBody>
      </p:sp>
      <p:pic>
        <p:nvPicPr>
          <p:cNvPr id="120" name="Google Shape;120;p16" descr="E:\C Drive\Downloads\WhatsApp Image 2022-05-22 at 10.51.19 PM.jpe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359525" y="2743200"/>
            <a:ext cx="4730749" cy="3657600"/>
          </a:xfrm>
          <a:prstGeom prst="rect">
            <a:avLst/>
          </a:prstGeom>
          <a:noFill/>
          <a:ln w="38100" cap="sq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38100" dir="2700000">
              <a:srgbClr val="000000">
                <a:alpha val="42750"/>
              </a:srgbClr>
            </a:outerShdw>
          </a:effectLst>
        </p:spPr>
      </p:pic>
      <p:sp>
        <p:nvSpPr>
          <p:cNvPr id="121" name="Google Shape;121;p16"/>
          <p:cNvSpPr txBox="1"/>
          <p:nvPr/>
        </p:nvSpPr>
        <p:spPr>
          <a:xfrm>
            <a:off x="1403350" y="585787"/>
            <a:ext cx="2046300" cy="3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800"/>
              <a:buFont typeface="Arial"/>
              <a:buNone/>
            </a:pPr>
            <a:r>
              <a:rPr lang="en-US" sz="18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1) पायाचे खोदकाम:</a:t>
            </a:r>
            <a:endParaRPr/>
          </a:p>
        </p:txBody>
      </p:sp>
      <p:sp>
        <p:nvSpPr>
          <p:cNvPr id="122" name="Google Shape;122;p16"/>
          <p:cNvSpPr txBox="1"/>
          <p:nvPr/>
        </p:nvSpPr>
        <p:spPr>
          <a:xfrm>
            <a:off x="533400" y="1184275"/>
            <a:ext cx="10058400" cy="203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AutoNum type="arabicPeriod"/>
            </a:pP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गोदामांचा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पाया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गोदाम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बांधकामची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जागा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व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तेथील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जागेची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माती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यांचे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परीक्षण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करून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त्याप्रमाने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खोदकामाची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खोली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घ्यावी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dirty="0"/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AutoNum type="arabicPeriod"/>
            </a:pP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सदर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खोदकाम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हे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कमीत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कमी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१२०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सेमी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व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जमिनीत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पक्का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मुरूम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लागेपर्यन्त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करावे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dirty="0"/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AutoNum type="arabicPeriod"/>
            </a:pP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खोदकाम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हे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,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पायाची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P.C.C</a:t>
            </a:r>
            <a:r>
              <a:rPr lang="en-US" sz="18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पासून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चोहोबाजूनी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३०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सेमी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जास्तीचे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करावे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,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जेणेकरून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P.C.C व Footing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च्या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शटरींग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कामाकरिता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बाजूने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जागा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शिल्लक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राहील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dirty="0"/>
          </a:p>
          <a:p>
            <a:pPr marL="3429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3" name="Google Shape;123;p1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60425" y="2743200"/>
            <a:ext cx="5143500" cy="3657600"/>
          </a:xfrm>
          <a:prstGeom prst="rect">
            <a:avLst/>
          </a:prstGeom>
          <a:noFill/>
          <a:ln w="38100" cap="sq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38100" dir="2700000">
              <a:srgbClr val="000000">
                <a:alpha val="42750"/>
              </a:srgbClr>
            </a:outerShdw>
          </a:effectLst>
        </p:spPr>
      </p:pic>
      <p:pic>
        <p:nvPicPr>
          <p:cNvPr id="124" name="Google Shape;124;p16"/>
          <p:cNvPicPr preferRelativeResize="0"/>
          <p:nvPr/>
        </p:nvPicPr>
        <p:blipFill rotWithShape="1">
          <a:blip r:embed="rId6">
            <a:alphaModFix/>
          </a:blip>
          <a:srcRect l="15185" t="21085" r="31418" b="10631"/>
          <a:stretch/>
        </p:blipFill>
        <p:spPr>
          <a:xfrm>
            <a:off x="34925" y="15875"/>
            <a:ext cx="1277936" cy="1168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" name="Google Shape;129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049000" y="0"/>
            <a:ext cx="1143000" cy="1104900"/>
          </a:xfrm>
          <a:prstGeom prst="rect">
            <a:avLst/>
          </a:prstGeom>
          <a:noFill/>
          <a:ln>
            <a:noFill/>
          </a:ln>
        </p:spPr>
      </p:pic>
      <p:sp>
        <p:nvSpPr>
          <p:cNvPr id="130" name="Google Shape;130;p17"/>
          <p:cNvSpPr txBox="1">
            <a:spLocks noGrp="1"/>
          </p:cNvSpPr>
          <p:nvPr>
            <p:ph type="title"/>
          </p:nvPr>
        </p:nvSpPr>
        <p:spPr>
          <a:xfrm>
            <a:off x="2590800" y="533400"/>
            <a:ext cx="670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Arial"/>
              <a:buNone/>
            </a:pPr>
            <a:r>
              <a:rPr lang="en-US" sz="44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गोदाम बांधकामाचे मार्गदर्शन</a:t>
            </a:r>
            <a:br>
              <a:rPr lang="en-US" sz="44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</a:br>
            <a:endParaRPr/>
          </a:p>
        </p:txBody>
      </p:sp>
      <p:sp>
        <p:nvSpPr>
          <p:cNvPr id="131" name="Google Shape;131;p17"/>
          <p:cNvSpPr txBox="1"/>
          <p:nvPr/>
        </p:nvSpPr>
        <p:spPr>
          <a:xfrm>
            <a:off x="457200" y="1125537"/>
            <a:ext cx="10058400" cy="147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AutoNum type="arabicPeriod"/>
            </a:pP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P.C.C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करण्यापूर्वी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त्याखालील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जागा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समतल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व compaction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करावी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endParaRPr dirty="0"/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AutoNum type="arabicPeriod"/>
            </a:pP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P.C.C.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ही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M10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ग्रेड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(</a:t>
            </a:r>
            <a:r>
              <a:rPr lang="en-US" sz="1800" dirty="0" smtClean="0">
                <a:solidFill>
                  <a:schemeClr val="dk1"/>
                </a:solidFill>
              </a:rPr>
              <a:t>1:3:6</a:t>
            </a:r>
            <a:r>
              <a:rPr lang="en-US" sz="18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)  -</a:t>
            </a:r>
            <a:r>
              <a:rPr lang="en-US" sz="1800" dirty="0">
                <a:solidFill>
                  <a:schemeClr val="dk1"/>
                </a:solidFill>
              </a:rPr>
              <a:t> </a:t>
            </a:r>
            <a:r>
              <a:rPr lang="en-US" sz="1800" dirty="0" smtClean="0">
                <a:solidFill>
                  <a:schemeClr val="dk1"/>
                </a:solidFill>
              </a:rPr>
              <a:t>1</a:t>
            </a:r>
            <a:r>
              <a:rPr lang="en-US" sz="18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भाग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सिमेंट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8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भाग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वाळू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,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आणि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dirty="0">
                <a:solidFill>
                  <a:schemeClr val="dk1"/>
                </a:solidFill>
              </a:rPr>
              <a:t>6</a:t>
            </a:r>
            <a:r>
              <a:rPr lang="en-US" sz="18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भाग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खडी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एकत्रित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.)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मध्ये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करावी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endParaRPr dirty="0"/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AutoNum type="arabicPeriod"/>
            </a:pP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P.C.C.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ची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जाडी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१०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सेमी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किंवा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नकाशा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वर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दिल्याप्रमाणे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असावी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dirty="0"/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AutoNum type="arabicPeriod"/>
            </a:pP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P.C.C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केल्यानंतर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त्यावर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बांध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करून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कमीत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कमी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७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दिवस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Curing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करावी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dirty="0"/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AutoNum type="arabicPeriod"/>
            </a:pP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तद्नंतर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फूटिंग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चे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स्टील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व shuttering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करून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ते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concrete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करताना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हलणार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नाही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याची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खात्री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करावी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endParaRPr dirty="0"/>
          </a:p>
        </p:txBody>
      </p:sp>
      <p:sp>
        <p:nvSpPr>
          <p:cNvPr id="132" name="Google Shape;132;p17"/>
          <p:cNvSpPr txBox="1"/>
          <p:nvPr/>
        </p:nvSpPr>
        <p:spPr>
          <a:xfrm>
            <a:off x="1289049" y="652462"/>
            <a:ext cx="6466825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800"/>
              <a:buFont typeface="Arial"/>
              <a:buNone/>
            </a:pPr>
            <a:r>
              <a:rPr lang="en-US" sz="1800" b="1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2 A) </a:t>
            </a:r>
            <a:r>
              <a:rPr lang="en-US" sz="1800" b="1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प्लेन</a:t>
            </a:r>
            <a:r>
              <a:rPr lang="en-US" sz="1800" b="1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सीमेंट</a:t>
            </a:r>
            <a:r>
              <a:rPr lang="en-US" sz="1800" b="1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कॉक्रिट</a:t>
            </a:r>
            <a:r>
              <a:rPr lang="en-US" sz="1800" b="1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: (P.C.C- M10 grade) Non BC soil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1" i="0" u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3" name="Google Shape;133;p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04800" y="2667000"/>
            <a:ext cx="2667000" cy="3703638"/>
          </a:xfrm>
          <a:prstGeom prst="rect">
            <a:avLst/>
          </a:prstGeom>
          <a:noFill/>
          <a:ln w="38100" cap="sq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38100" dir="2700000">
              <a:srgbClr val="000000">
                <a:alpha val="42750"/>
              </a:srgbClr>
            </a:outerShdw>
          </a:effectLst>
        </p:spPr>
      </p:pic>
      <p:pic>
        <p:nvPicPr>
          <p:cNvPr id="134" name="Google Shape;134;p1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276600" y="2667000"/>
            <a:ext cx="2609851" cy="3703638"/>
          </a:xfrm>
          <a:prstGeom prst="rect">
            <a:avLst/>
          </a:prstGeom>
          <a:noFill/>
          <a:ln w="38100" cap="sq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38100" dir="2700000">
              <a:srgbClr val="000000">
                <a:alpha val="42750"/>
              </a:srgbClr>
            </a:outerShdw>
          </a:effectLst>
        </p:spPr>
      </p:pic>
      <p:pic>
        <p:nvPicPr>
          <p:cNvPr id="135" name="Google Shape;135;p17"/>
          <p:cNvPicPr preferRelativeResize="0"/>
          <p:nvPr/>
        </p:nvPicPr>
        <p:blipFill rotWithShape="1">
          <a:blip r:embed="rId6">
            <a:alphaModFix/>
          </a:blip>
          <a:srcRect l="15185" t="21085" r="31418" b="10631"/>
          <a:stretch/>
        </p:blipFill>
        <p:spPr>
          <a:xfrm>
            <a:off x="34925" y="15875"/>
            <a:ext cx="1277936" cy="116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" name="Google Shape;136;p17" descr="C:\Users\mswceng.MSWCHO\Desktop\कवर.PN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6096000" y="2667000"/>
            <a:ext cx="3324225" cy="3733800"/>
          </a:xfrm>
          <a:prstGeom prst="rect">
            <a:avLst/>
          </a:prstGeom>
          <a:noFill/>
          <a:ln w="38100" cap="sq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38100" dir="2700000">
              <a:srgbClr val="000000">
                <a:alpha val="42750"/>
              </a:srgbClr>
            </a:outerShdw>
          </a:effectLst>
        </p:spPr>
      </p:pic>
      <p:pic>
        <p:nvPicPr>
          <p:cNvPr id="137" name="Google Shape;137;p17" descr="C:\Users\mswceng.MSWCHO\Desktop\desktop covers.jpg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9677400" y="2667000"/>
            <a:ext cx="2362201" cy="3733800"/>
          </a:xfrm>
          <a:prstGeom prst="rect">
            <a:avLst/>
          </a:prstGeom>
          <a:noFill/>
          <a:ln w="38100" cap="sq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38100" dir="2700000">
              <a:srgbClr val="000000">
                <a:alpha val="42750"/>
              </a:srgbClr>
            </a:outerShdw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18"/>
          <p:cNvSpPr txBox="1"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Arial"/>
              <a:buNone/>
            </a:pPr>
            <a:r>
              <a:rPr lang="en-US" sz="44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गोदाम बांधकामाचे मार्गदर्शन</a:t>
            </a:r>
            <a:br>
              <a:rPr lang="en-US" sz="44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</a:br>
            <a:endParaRPr/>
          </a:p>
        </p:txBody>
      </p:sp>
      <p:sp>
        <p:nvSpPr>
          <p:cNvPr id="143" name="Google Shape;143;p18"/>
          <p:cNvSpPr txBox="1"/>
          <p:nvPr/>
        </p:nvSpPr>
        <p:spPr>
          <a:xfrm>
            <a:off x="8737600" y="6356350"/>
            <a:ext cx="28449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t>6</a:t>
            </a:fld>
            <a:endParaRPr/>
          </a:p>
        </p:txBody>
      </p:sp>
      <p:sp>
        <p:nvSpPr>
          <p:cNvPr id="144" name="Google Shape;144;p18"/>
          <p:cNvSpPr txBox="1"/>
          <p:nvPr/>
        </p:nvSpPr>
        <p:spPr>
          <a:xfrm>
            <a:off x="1279525" y="639762"/>
            <a:ext cx="48531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800"/>
              <a:buFont typeface="Arial"/>
              <a:buNone/>
            </a:pPr>
            <a:r>
              <a:rPr lang="en-US" sz="18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2 B) प्लेन सीमेंट कॉक्रिट: (P.C.C- M10 grade) BC soil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1" i="0" u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5" name="Google Shape;145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14400" y="2819400"/>
            <a:ext cx="5143499" cy="3536949"/>
          </a:xfrm>
          <a:prstGeom prst="rect">
            <a:avLst/>
          </a:prstGeom>
          <a:noFill/>
          <a:ln w="38100" cap="sq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38100" dir="2700000">
              <a:srgbClr val="000000">
                <a:alpha val="42750"/>
              </a:srgbClr>
            </a:outerShdw>
          </a:effectLst>
        </p:spPr>
      </p:pic>
      <p:pic>
        <p:nvPicPr>
          <p:cNvPr id="146" name="Google Shape;146;p1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280150" y="2819400"/>
            <a:ext cx="4997450" cy="3536950"/>
          </a:xfrm>
          <a:prstGeom prst="rect">
            <a:avLst/>
          </a:prstGeom>
          <a:noFill/>
          <a:ln w="38100" cap="sq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38100" dir="2700000">
              <a:srgbClr val="000000">
                <a:alpha val="42750"/>
              </a:srgbClr>
            </a:outerShdw>
          </a:effectLst>
        </p:spPr>
      </p:pic>
      <p:sp>
        <p:nvSpPr>
          <p:cNvPr id="147" name="Google Shape;147;p18"/>
          <p:cNvSpPr txBox="1"/>
          <p:nvPr/>
        </p:nvSpPr>
        <p:spPr>
          <a:xfrm>
            <a:off x="588962" y="1160462"/>
            <a:ext cx="10058400" cy="17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AutoNum type="arabicPeriod"/>
            </a:pP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P.C.C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करण्यापूर्वी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त्याखाली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Soling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ची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उंची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कमीत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कमी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०.३०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मीटर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पर्यंत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असावी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dirty="0"/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AutoNum type="arabicPeriod"/>
            </a:pP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P.C.C.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ही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M10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ग्रेड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(</a:t>
            </a:r>
            <a:r>
              <a:rPr lang="en-US" sz="18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1:3:6) -(</a:t>
            </a:r>
            <a:r>
              <a:rPr lang="en-US" sz="1800" b="0" i="0" u="none" dirty="0" err="1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एक</a:t>
            </a:r>
            <a:r>
              <a:rPr lang="en-US" sz="18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भाग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सिमेंट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3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भाग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वाळू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,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आणि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6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भाग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खडी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एकत्रित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.)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मध्ये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करावी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endParaRPr dirty="0"/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AutoNum type="arabicPeriod"/>
            </a:pP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P.C.C.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ची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जाडी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१०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सेमी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किंवा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नकाशा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वर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दिल्याप्रमाणे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असावी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dirty="0"/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AutoNum type="arabicPeriod"/>
            </a:pP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P.C.C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केल्यानंतर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त्यावर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बांध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करून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कमीत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कमी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७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दिवस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Curing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करावी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dirty="0"/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AutoNum type="arabicPeriod"/>
            </a:pP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तद्नंतर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फूटिंग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चे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स्टील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व shuttering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करून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ते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concrete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करताना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हलणार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नाही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याची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खात्री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करावी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8" name="Google Shape;148;p18"/>
          <p:cNvPicPr preferRelativeResize="0"/>
          <p:nvPr/>
        </p:nvPicPr>
        <p:blipFill rotWithShape="1">
          <a:blip r:embed="rId5">
            <a:alphaModFix/>
          </a:blip>
          <a:srcRect l="15185" t="21085" r="31418" b="10631"/>
          <a:stretch/>
        </p:blipFill>
        <p:spPr>
          <a:xfrm>
            <a:off x="34925" y="15875"/>
            <a:ext cx="1277936" cy="116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9" name="Google Shape;149;p18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1049000" y="0"/>
            <a:ext cx="1143000" cy="1104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Google Shape;154;p1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049000" y="0"/>
            <a:ext cx="1143000" cy="1104900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19"/>
          <p:cNvSpPr txBox="1">
            <a:spLocks noGrp="1"/>
          </p:cNvSpPr>
          <p:nvPr>
            <p:ph type="title"/>
          </p:nvPr>
        </p:nvSpPr>
        <p:spPr>
          <a:xfrm>
            <a:off x="2590800" y="533400"/>
            <a:ext cx="670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Arial"/>
              <a:buNone/>
            </a:pPr>
            <a:r>
              <a:rPr lang="en-US" sz="44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गोदाम बांधकामाचे मार्गदर्शन</a:t>
            </a:r>
            <a:br>
              <a:rPr lang="en-US" sz="44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</a:br>
            <a:endParaRPr/>
          </a:p>
        </p:txBody>
      </p:sp>
      <p:sp>
        <p:nvSpPr>
          <p:cNvPr id="156" name="Google Shape;156;p19"/>
          <p:cNvSpPr txBox="1"/>
          <p:nvPr/>
        </p:nvSpPr>
        <p:spPr>
          <a:xfrm>
            <a:off x="1312862" y="639762"/>
            <a:ext cx="85155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800"/>
              <a:buFont typeface="Arial"/>
              <a:buNone/>
            </a:pPr>
            <a:r>
              <a:rPr lang="en-US" sz="18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3) आर.सी.सी फुटींग  : (R.C.C- M २० (1 : 1.5 : 3) Grade or Specified in Dwg.)</a:t>
            </a: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7" name="Google Shape;157;p1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38200" y="2971800"/>
            <a:ext cx="4686300" cy="3657599"/>
          </a:xfrm>
          <a:prstGeom prst="rect">
            <a:avLst/>
          </a:prstGeom>
          <a:noFill/>
          <a:ln w="38100" cap="sq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38100" dir="2700000">
              <a:srgbClr val="000000">
                <a:alpha val="42750"/>
              </a:srgbClr>
            </a:outerShdw>
          </a:effectLst>
        </p:spPr>
      </p:pic>
      <p:pic>
        <p:nvPicPr>
          <p:cNvPr id="158" name="Google Shape;158;p1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229350" y="2895600"/>
            <a:ext cx="4419601" cy="3733801"/>
          </a:xfrm>
          <a:prstGeom prst="rect">
            <a:avLst/>
          </a:prstGeom>
          <a:noFill/>
          <a:ln w="38100" cap="sq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38100" dir="2700000">
              <a:srgbClr val="000000">
                <a:alpha val="42750"/>
              </a:srgbClr>
            </a:outerShdw>
          </a:effectLst>
        </p:spPr>
      </p:pic>
      <p:sp>
        <p:nvSpPr>
          <p:cNvPr id="159" name="Google Shape;159;p19"/>
          <p:cNvSpPr txBox="1"/>
          <p:nvPr/>
        </p:nvSpPr>
        <p:spPr>
          <a:xfrm>
            <a:off x="541337" y="1152525"/>
            <a:ext cx="10058400" cy="147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AutoNum type="arabicPeriod"/>
            </a:pPr>
            <a:r>
              <a:rPr lang="en-US"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आर.सी.सी फुटींग करतेवेळी needle vibrator चा उपयोग करावा जेणेकरून फुटिंग ची श्रेणी गुणवत्ता टिकून राहील. </a:t>
            </a:r>
            <a:endParaRPr/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AutoNum type="arabicPeriod"/>
            </a:pPr>
            <a:r>
              <a:rPr lang="en-US"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फुटिंग करत असताना चार हि बाजूने कमीत कमी ५ सेमी clear cover असावा.</a:t>
            </a:r>
            <a:endParaRPr/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gal"/>
              <a:buAutoNum type="arabicPeriod"/>
            </a:pPr>
            <a:r>
              <a:rPr lang="en-US" sz="1800" b="0" i="0" u="none">
                <a:solidFill>
                  <a:schemeClr val="dk1"/>
                </a:solidFill>
                <a:latin typeface="Mangal"/>
                <a:ea typeface="Mangal"/>
                <a:cs typeface="Mangal"/>
                <a:sym typeface="Mangal"/>
              </a:rPr>
              <a:t>पहिल्या टप्प्यात पाया खोदल्यानंतर लगेच खड्ड्याच्या चारही बाजूला आणि तळावर कीटकनाशक फवारणी करावी</a:t>
            </a:r>
            <a:endParaRPr/>
          </a:p>
        </p:txBody>
      </p:sp>
      <p:pic>
        <p:nvPicPr>
          <p:cNvPr id="160" name="Google Shape;160;p19"/>
          <p:cNvPicPr preferRelativeResize="0"/>
          <p:nvPr/>
        </p:nvPicPr>
        <p:blipFill rotWithShape="1">
          <a:blip r:embed="rId6">
            <a:alphaModFix/>
          </a:blip>
          <a:srcRect l="15185" t="21085" r="31418" b="10631"/>
          <a:stretch/>
        </p:blipFill>
        <p:spPr>
          <a:xfrm>
            <a:off x="34925" y="15875"/>
            <a:ext cx="1277936" cy="11684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61" name="Google Shape;161;p19"/>
          <p:cNvCxnSpPr/>
          <p:nvPr/>
        </p:nvCxnSpPr>
        <p:spPr>
          <a:xfrm>
            <a:off x="2971800" y="3124200"/>
            <a:ext cx="76200" cy="2057400"/>
          </a:xfrm>
          <a:prstGeom prst="straightConnector1">
            <a:avLst/>
          </a:prstGeom>
          <a:noFill/>
          <a:ln w="38100" cap="flat" cmpd="sng">
            <a:solidFill>
              <a:schemeClr val="accent1"/>
            </a:solidFill>
            <a:prstDash val="solid"/>
            <a:miter lim="800000"/>
            <a:headEnd type="stealth" w="med" len="med"/>
            <a:tailEnd type="stealth" w="med" len="med"/>
          </a:ln>
          <a:effectLst>
            <a:outerShdw blurRad="63500" dist="23000" dir="5400000">
              <a:srgbClr val="000000">
                <a:alpha val="34900"/>
              </a:srgbClr>
            </a:outerShdw>
          </a:effectLst>
        </p:spPr>
      </p:cxnSp>
      <p:sp>
        <p:nvSpPr>
          <p:cNvPr id="162" name="Google Shape;162;p19"/>
          <p:cNvSpPr txBox="1"/>
          <p:nvPr/>
        </p:nvSpPr>
        <p:spPr>
          <a:xfrm>
            <a:off x="3429000" y="3276600"/>
            <a:ext cx="2209800" cy="147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rPr lang="en-US" sz="18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Free fall of concrete to avoid segregation may be taken as 1.5 m or 150 cm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" name="Google Shape;167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049000" y="0"/>
            <a:ext cx="1143000" cy="1104900"/>
          </a:xfrm>
          <a:prstGeom prst="rect">
            <a:avLst/>
          </a:prstGeom>
          <a:noFill/>
          <a:ln>
            <a:noFill/>
          </a:ln>
        </p:spPr>
      </p:pic>
      <p:sp>
        <p:nvSpPr>
          <p:cNvPr id="168" name="Google Shape;168;p20"/>
          <p:cNvSpPr txBox="1">
            <a:spLocks noGrp="1"/>
          </p:cNvSpPr>
          <p:nvPr>
            <p:ph type="title"/>
          </p:nvPr>
        </p:nvSpPr>
        <p:spPr>
          <a:xfrm>
            <a:off x="2590800" y="533400"/>
            <a:ext cx="670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Arial"/>
              <a:buNone/>
            </a:pPr>
            <a:r>
              <a:rPr lang="en-US" sz="44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गोदाम बांधकामाचे मार्गदर्शन</a:t>
            </a:r>
            <a:br>
              <a:rPr lang="en-US" sz="44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</a:br>
            <a:endParaRPr/>
          </a:p>
        </p:txBody>
      </p:sp>
      <p:sp>
        <p:nvSpPr>
          <p:cNvPr id="169" name="Google Shape;169;p20"/>
          <p:cNvSpPr txBox="1"/>
          <p:nvPr/>
        </p:nvSpPr>
        <p:spPr>
          <a:xfrm>
            <a:off x="809625" y="1128712"/>
            <a:ext cx="8515500" cy="73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Arial"/>
              <a:buNone/>
            </a:pPr>
            <a:r>
              <a:rPr lang="en-US" sz="24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4) Plinth :</a:t>
            </a: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0" name="Google Shape;170;p20"/>
          <p:cNvSpPr txBox="1"/>
          <p:nvPr/>
        </p:nvSpPr>
        <p:spPr>
          <a:xfrm>
            <a:off x="762000" y="1981200"/>
            <a:ext cx="10058400" cy="483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AutoNum type="arabicPeriod"/>
            </a:pPr>
            <a:r>
              <a:rPr lang="en-US" sz="2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plinth  भोवताली RCC बिम टाकून घ्यावा. त्यापूर्वी plinth टॉप फायनल करून घ्यावा. </a:t>
            </a:r>
            <a:endParaRPr/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AutoNum type="arabicPeriod"/>
            </a:pPr>
            <a:r>
              <a:rPr lang="en-US" sz="2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जोत्यामध्ये मुरूम भरण्याच्या अगोदर त्यातील काळी माती काढून बाहेर टाकवी. </a:t>
            </a:r>
            <a:endParaRPr/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AutoNum type="arabicPeriod"/>
            </a:pPr>
            <a:r>
              <a:rPr lang="en-US" sz="2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काळी माती असलेल्या ठिकाणी कठीण मुरूम भरण्याकरीता 0.90 ते 1 मीटर मुरमाची भराई करावी आणि इतर ठिकाणी (Non BC soil) 0.60 मी. मुरमाची भराई करावी.</a:t>
            </a:r>
            <a:endParaRPr/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AutoNum type="arabicPeriod"/>
            </a:pPr>
            <a:r>
              <a:rPr lang="en-US" sz="2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कठीण मुरुम हा 20 ते 25 से.मी . च्या थरात जोत्यामध्ये भरावा व सर्व थर 10 ते 12 टनी वजनाच्या रोलरने पाणी मारून दबाई करावी. जास्तीत जास्त एकसारखे पाणी मारून मुरुमाची व्यवस्थित दबाई करावी.</a:t>
            </a:r>
            <a:endParaRPr sz="2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1" name="Google Shape;171;p20"/>
          <p:cNvPicPr preferRelativeResize="0"/>
          <p:nvPr/>
        </p:nvPicPr>
        <p:blipFill rotWithShape="1">
          <a:blip r:embed="rId4">
            <a:alphaModFix/>
          </a:blip>
          <a:srcRect l="15185" t="21085" r="31418" b="10631"/>
          <a:stretch/>
        </p:blipFill>
        <p:spPr>
          <a:xfrm>
            <a:off x="34925" y="15875"/>
            <a:ext cx="1277936" cy="1168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" name="Google Shape;176;p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049000" y="0"/>
            <a:ext cx="1143000" cy="1104900"/>
          </a:xfrm>
          <a:prstGeom prst="rect">
            <a:avLst/>
          </a:prstGeom>
          <a:noFill/>
          <a:ln>
            <a:noFill/>
          </a:ln>
        </p:spPr>
      </p:pic>
      <p:sp>
        <p:nvSpPr>
          <p:cNvPr id="177" name="Google Shape;177;p21"/>
          <p:cNvSpPr txBox="1">
            <a:spLocks noGrp="1"/>
          </p:cNvSpPr>
          <p:nvPr>
            <p:ph type="title"/>
          </p:nvPr>
        </p:nvSpPr>
        <p:spPr>
          <a:xfrm>
            <a:off x="2590800" y="533400"/>
            <a:ext cx="670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Arial"/>
              <a:buNone/>
            </a:pPr>
            <a:r>
              <a:rPr lang="en-US" sz="44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गोदाम बांधकामाचे मार्गदर्शन</a:t>
            </a:r>
            <a:br>
              <a:rPr lang="en-US" sz="44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</a:br>
            <a:endParaRPr/>
          </a:p>
        </p:txBody>
      </p:sp>
      <p:sp>
        <p:nvSpPr>
          <p:cNvPr id="178" name="Google Shape;178;p21"/>
          <p:cNvSpPr txBox="1"/>
          <p:nvPr/>
        </p:nvSpPr>
        <p:spPr>
          <a:xfrm>
            <a:off x="1312862" y="979487"/>
            <a:ext cx="8515500" cy="4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Arial"/>
              <a:buNone/>
            </a:pPr>
            <a:r>
              <a:rPr lang="en-US" sz="24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4) Ground Beam/Plinth beam </a:t>
            </a:r>
            <a:endParaRPr/>
          </a:p>
        </p:txBody>
      </p:sp>
      <p:pic>
        <p:nvPicPr>
          <p:cNvPr id="179" name="Google Shape;179;p21"/>
          <p:cNvPicPr preferRelativeResize="0"/>
          <p:nvPr/>
        </p:nvPicPr>
        <p:blipFill rotWithShape="1">
          <a:blip r:embed="rId4">
            <a:alphaModFix/>
          </a:blip>
          <a:srcRect l="15185" t="21085" r="31418" b="10631"/>
          <a:stretch/>
        </p:blipFill>
        <p:spPr>
          <a:xfrm>
            <a:off x="34925" y="15875"/>
            <a:ext cx="1277936" cy="116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0" name="Google Shape;180;p2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667000" y="1752600"/>
            <a:ext cx="2362199" cy="3505200"/>
          </a:xfrm>
          <a:prstGeom prst="rect">
            <a:avLst/>
          </a:prstGeom>
          <a:noFill/>
          <a:ln w="38100" cap="sq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38100" dir="2700000">
              <a:srgbClr val="000000">
                <a:alpha val="42750"/>
              </a:srgbClr>
            </a:outerShdw>
          </a:effectLst>
        </p:spPr>
      </p:pic>
      <p:pic>
        <p:nvPicPr>
          <p:cNvPr id="181" name="Google Shape;181;p21" descr="E:\Pratik\PHOTO\karanja PEB\Karanja G PEB\IMG-20211024-WA0052.jp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257800" y="1752600"/>
            <a:ext cx="2209800" cy="3505200"/>
          </a:xfrm>
          <a:prstGeom prst="rect">
            <a:avLst/>
          </a:prstGeom>
          <a:noFill/>
          <a:ln w="38100" cap="sq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38100" dir="2700000">
              <a:srgbClr val="000000">
                <a:alpha val="42750"/>
              </a:srgbClr>
            </a:outerShdw>
          </a:effectLst>
        </p:spPr>
      </p:pic>
      <p:pic>
        <p:nvPicPr>
          <p:cNvPr id="182" name="Google Shape;182;p21" descr="G:\Warehouse Photo Video Data\26-5-2022\IMG_20220525_130536.jpg"/>
          <p:cNvPicPr preferRelativeResize="0"/>
          <p:nvPr/>
        </p:nvPicPr>
        <p:blipFill rotWithShape="1">
          <a:blip r:embed="rId7">
            <a:alphaModFix/>
          </a:blip>
          <a:srcRect l="12150" t="39474" r="31776" b="27629"/>
          <a:stretch/>
        </p:blipFill>
        <p:spPr>
          <a:xfrm>
            <a:off x="228600" y="1752600"/>
            <a:ext cx="2286003" cy="3505202"/>
          </a:xfrm>
          <a:prstGeom prst="rect">
            <a:avLst/>
          </a:prstGeom>
          <a:noFill/>
          <a:ln w="38100" cap="sq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38100" dir="2700000">
              <a:srgbClr val="000000">
                <a:alpha val="42750"/>
              </a:srgbClr>
            </a:outerShdw>
          </a:effectLst>
        </p:spPr>
      </p:pic>
      <p:sp>
        <p:nvSpPr>
          <p:cNvPr id="183" name="Google Shape;183;p21"/>
          <p:cNvSpPr txBox="1"/>
          <p:nvPr/>
        </p:nvSpPr>
        <p:spPr>
          <a:xfrm>
            <a:off x="304800" y="5638800"/>
            <a:ext cx="17526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Ground beam PCC</a:t>
            </a:r>
            <a:endParaRPr/>
          </a:p>
        </p:txBody>
      </p:sp>
      <p:sp>
        <p:nvSpPr>
          <p:cNvPr id="184" name="Google Shape;184;p21"/>
          <p:cNvSpPr txBox="1"/>
          <p:nvPr/>
        </p:nvSpPr>
        <p:spPr>
          <a:xfrm>
            <a:off x="2667000" y="5486400"/>
            <a:ext cx="2514600" cy="92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Ground beam Reinforcement &amp; Shuttering</a:t>
            </a:r>
            <a:endParaRPr/>
          </a:p>
        </p:txBody>
      </p:sp>
      <p:sp>
        <p:nvSpPr>
          <p:cNvPr id="185" name="Google Shape;185;p21"/>
          <p:cNvSpPr txBox="1"/>
          <p:nvPr/>
        </p:nvSpPr>
        <p:spPr>
          <a:xfrm>
            <a:off x="5334000" y="5562600"/>
            <a:ext cx="23622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Plinth/Ground Beam Concreting</a:t>
            </a:r>
            <a:endParaRPr/>
          </a:p>
        </p:txBody>
      </p:sp>
      <p:pic>
        <p:nvPicPr>
          <p:cNvPr id="186" name="Google Shape;186;p21" descr="E:\Pratik\PHOTO\karanja PEB\Karanja G PEB\IMG-20211210-WA0002.jpg"/>
          <p:cNvPicPr preferRelativeResize="0"/>
          <p:nvPr/>
        </p:nvPicPr>
        <p:blipFill rotWithShape="1">
          <a:blip r:embed="rId8">
            <a:alphaModFix/>
          </a:blip>
          <a:srcRect t="18125" r="33333" b="35622"/>
          <a:stretch/>
        </p:blipFill>
        <p:spPr>
          <a:xfrm>
            <a:off x="7848600" y="1752600"/>
            <a:ext cx="3810000" cy="3505200"/>
          </a:xfrm>
          <a:prstGeom prst="rect">
            <a:avLst/>
          </a:prstGeom>
          <a:noFill/>
          <a:ln w="38100" cap="sq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38100" dir="2700000">
              <a:srgbClr val="000000">
                <a:alpha val="42750"/>
              </a:srgbClr>
            </a:outerShdw>
          </a:effectLst>
        </p:spPr>
      </p:pic>
      <p:sp>
        <p:nvSpPr>
          <p:cNvPr id="187" name="Google Shape;187;p21"/>
          <p:cNvSpPr txBox="1"/>
          <p:nvPr/>
        </p:nvSpPr>
        <p:spPr>
          <a:xfrm>
            <a:off x="8382000" y="5638800"/>
            <a:ext cx="33528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BBM in B/W Plinth beam and Ground beam 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1415</Words>
  <Application>Microsoft Office PowerPoint</Application>
  <PresentationFormat>Widescreen</PresentationFormat>
  <Paragraphs>270</Paragraphs>
  <Slides>36</Slides>
  <Notes>36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2" baseType="lpstr">
      <vt:lpstr>Arial</vt:lpstr>
      <vt:lpstr>Calibri</vt:lpstr>
      <vt:lpstr>Mangal</vt:lpstr>
      <vt:lpstr>Noto Sans Symbols</vt:lpstr>
      <vt:lpstr>Times New Roman</vt:lpstr>
      <vt:lpstr>Office Theme</vt:lpstr>
      <vt:lpstr>महाराष्ट्र राज्य वखार महामंडळ</vt:lpstr>
      <vt:lpstr>जमीन पाहणी व निश्चितीकरण </vt:lpstr>
      <vt:lpstr>गोदाम बांधकाम अंदाजपत्रक </vt:lpstr>
      <vt:lpstr> गोदाम बांधकामाचे मार्गदर्शन </vt:lpstr>
      <vt:lpstr>गोदाम बांधकामाचे मार्गदर्शन </vt:lpstr>
      <vt:lpstr>गोदाम बांधकामाचे मार्गदर्शन </vt:lpstr>
      <vt:lpstr>गोदाम बांधकामाचे मार्गदर्शन </vt:lpstr>
      <vt:lpstr>गोदाम बांधकामाचे मार्गदर्शन </vt:lpstr>
      <vt:lpstr>गोदाम बांधकामाचे मार्गदर्शन </vt:lpstr>
      <vt:lpstr>गोदाम बांधकामाचे मार्गदर्शन </vt:lpstr>
      <vt:lpstr>गोदाम बांधकामाचे मार्गदर्शन </vt:lpstr>
      <vt:lpstr>गोदाम बांधकामाचे मार्गदर्शन </vt:lpstr>
      <vt:lpstr>गोदाम बांधकामाचे मार्गदर्शन </vt:lpstr>
      <vt:lpstr>गोदाम बांधकामाचे मार्गदर्शन</vt:lpstr>
      <vt:lpstr>गोदाम बांधकामाचे मार्गदर्शन </vt:lpstr>
      <vt:lpstr>गोदाम बांधकामाचे मार्गदर्शन </vt:lpstr>
      <vt:lpstr>गोदाम बांधकामाचे मार्गदर्शन </vt:lpstr>
      <vt:lpstr>गोदाम बांधकामाचे मार्गदर्शन </vt:lpstr>
      <vt:lpstr>गोदाम बांधकामाचे मार्गदर्शन </vt:lpstr>
      <vt:lpstr>गोदाम बांधकामाचे मार्गदर्शन </vt:lpstr>
      <vt:lpstr>गोदाम बांधकामाचे मार्गदर्शन</vt:lpstr>
      <vt:lpstr>गोदाम बांधकामाचे मार्गदर्शन </vt:lpstr>
      <vt:lpstr>गोदाम बांधकामाचे मार्गदर्शन </vt:lpstr>
      <vt:lpstr>Warehouse Construction Guidelines</vt:lpstr>
      <vt:lpstr>गोदाम बांधकामाचे मार्गदर्शन </vt:lpstr>
      <vt:lpstr>गोदाम बांधकामाचे मार्गदर्शन </vt:lpstr>
      <vt:lpstr>Warehouse Construction Guidelines</vt:lpstr>
      <vt:lpstr>Warehouse Construction Guidelines</vt:lpstr>
      <vt:lpstr>Warehouse Construction Guidelines</vt:lpstr>
      <vt:lpstr>Warehouse Construction Guidelines</vt:lpstr>
      <vt:lpstr>Warehouse Construction Guidelines</vt:lpstr>
      <vt:lpstr> गोदाम बांधकामाचे मार्गदर्शन </vt:lpstr>
      <vt:lpstr>          गोदाम बांधकामाचे मार्गदर्शन </vt:lpstr>
      <vt:lpstr>          गोदाम बांधकामाचे मार्गदर्शन </vt:lpstr>
      <vt:lpstr>PowerPoint Presentation</vt:lpstr>
      <vt:lpstr>धन्यवाद  Email Id: pcmu.smart@gmail.com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महाराष्ट्र राज्य वखार महामंडळ</dc:title>
  <cp:lastModifiedBy>Microsoft account</cp:lastModifiedBy>
  <cp:revision>11</cp:revision>
  <cp:lastPrinted>2023-02-24T12:08:08Z</cp:lastPrinted>
  <dcterms:modified xsi:type="dcterms:W3CDTF">2023-03-08T07:14:32Z</dcterms:modified>
</cp:coreProperties>
</file>